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8" r:id="rId5"/>
  </p:sldMasterIdLst>
  <p:sldIdLst>
    <p:sldId id="257" r:id="rId6"/>
    <p:sldId id="321" r:id="rId7"/>
    <p:sldId id="326" r:id="rId8"/>
    <p:sldId id="360" r:id="rId9"/>
    <p:sldId id="328" r:id="rId10"/>
    <p:sldId id="323" r:id="rId11"/>
    <p:sldId id="324" r:id="rId12"/>
    <p:sldId id="337" r:id="rId13"/>
    <p:sldId id="338" r:id="rId14"/>
    <p:sldId id="339" r:id="rId15"/>
    <p:sldId id="340" r:id="rId16"/>
    <p:sldId id="322" r:id="rId17"/>
    <p:sldId id="342" r:id="rId18"/>
    <p:sldId id="341" r:id="rId19"/>
    <p:sldId id="344" r:id="rId20"/>
    <p:sldId id="356" r:id="rId21"/>
    <p:sldId id="361" r:id="rId22"/>
    <p:sldId id="362" r:id="rId23"/>
    <p:sldId id="358" r:id="rId24"/>
    <p:sldId id="359" r:id="rId25"/>
    <p:sldId id="367" r:id="rId26"/>
    <p:sldId id="363" r:id="rId27"/>
    <p:sldId id="364" r:id="rId28"/>
    <p:sldId id="365" r:id="rId29"/>
    <p:sldId id="374" r:id="rId30"/>
    <p:sldId id="375" r:id="rId31"/>
    <p:sldId id="376" r:id="rId32"/>
    <p:sldId id="377" r:id="rId33"/>
    <p:sldId id="378" r:id="rId34"/>
    <p:sldId id="366" r:id="rId35"/>
    <p:sldId id="379" r:id="rId36"/>
    <p:sldId id="368" r:id="rId37"/>
    <p:sldId id="369" r:id="rId38"/>
    <p:sldId id="370" r:id="rId39"/>
    <p:sldId id="371" r:id="rId40"/>
    <p:sldId id="372" r:id="rId41"/>
    <p:sldId id="373" r:id="rId42"/>
    <p:sldId id="381" r:id="rId43"/>
    <p:sldId id="382" r:id="rId44"/>
    <p:sldId id="383" r:id="rId45"/>
    <p:sldId id="384"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20" r:id="rId59"/>
    <p:sldId id="38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p:cViewPr>
        <p:scale>
          <a:sx n="87" d="100"/>
          <a:sy n="87" d="100"/>
        </p:scale>
        <p:origin x="-1248" y="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87"/>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FB8884D-1B24-4F49-8577-E7A7908B7226}"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249319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B8884D-1B24-4F49-8577-E7A7908B7226}"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22562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510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51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B8884D-1B24-4F49-8577-E7A7908B7226}"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1161413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270C02-D70F-4384-95BA-8A81480A0CF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1C7BEC0-91A1-4890-92D6-4F4617D97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C5E7B76-06BF-4FB9-BCA9-29AA626EC146}"/>
              </a:ext>
            </a:extLst>
          </p:cNvPr>
          <p:cNvSpPr>
            <a:spLocks noGrp="1"/>
          </p:cNvSpPr>
          <p:nvPr>
            <p:ph type="dt" sz="half" idx="10"/>
          </p:nvPr>
        </p:nvSpPr>
        <p:spPr/>
        <p:txBody>
          <a:bodyPr/>
          <a:lstStyle/>
          <a:p>
            <a:fld id="{8FB9609E-BC4E-492C-BAC3-51936C9A3FF7}" type="datetimeFigureOut">
              <a:rPr lang="en-GB" smtClean="0">
                <a:solidFill>
                  <a:prstClr val="black">
                    <a:tint val="75000"/>
                  </a:prstClr>
                </a:solidFill>
              </a:rPr>
              <a:pPr/>
              <a:t>14/01/2024</a:t>
            </a:fld>
            <a:endParaRPr lang="en-GB">
              <a:solidFill>
                <a:prstClr val="black">
                  <a:tint val="75000"/>
                </a:prstClr>
              </a:solidFill>
            </a:endParaRPr>
          </a:p>
        </p:txBody>
      </p:sp>
      <p:sp>
        <p:nvSpPr>
          <p:cNvPr id="5" name="Footer Placeholder 4">
            <a:extLst>
              <a:ext uri="{FF2B5EF4-FFF2-40B4-BE49-F238E27FC236}">
                <a16:creationId xmlns:a16="http://schemas.microsoft.com/office/drawing/2014/main" xmlns="" id="{8C7B6A14-EE01-43C6-AE03-3E8E5554DE93}"/>
              </a:ext>
            </a:extLst>
          </p:cNvPr>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a:extLst>
              <a:ext uri="{FF2B5EF4-FFF2-40B4-BE49-F238E27FC236}">
                <a16:creationId xmlns:a16="http://schemas.microsoft.com/office/drawing/2014/main" xmlns="" id="{986387EF-A817-4C22-A5F4-7D2051EEBF10}"/>
              </a:ext>
            </a:extLst>
          </p:cNvPr>
          <p:cNvSpPr>
            <a:spLocks noGrp="1"/>
          </p:cNvSpPr>
          <p:nvPr>
            <p:ph type="sldNum" sz="quarter" idx="12"/>
          </p:nvPr>
        </p:nvSpPr>
        <p:spPr/>
        <p:txBody>
          <a:bodyPr/>
          <a:lstStyle/>
          <a:p>
            <a:fld id="{3A21F6D3-4D0F-4898-8A77-3C2D1DD7C43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22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B8884D-1B24-4F49-8577-E7A7908B7226}"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162047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362"/>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8884D-1B24-4F49-8577-E7A7908B7226}"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279910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FB8884D-1B24-4F49-8577-E7A7908B7226}"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3779620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25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5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FB8884D-1B24-4F49-8577-E7A7908B7226}" type="datetimeFigureOut">
              <a:rPr lang="en-GB" smtClean="0"/>
              <a:t>14/01/2024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217367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FB8884D-1B24-4F49-8577-E7A7908B7226}" type="datetimeFigureOut">
              <a:rPr lang="en-GB" smtClean="0"/>
              <a:t>14/01/2024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276027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B8884D-1B24-4F49-8577-E7A7908B7226}" type="datetimeFigureOut">
              <a:rPr lang="en-GB" smtClean="0"/>
              <a:t>14/01/2024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109470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51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B8884D-1B24-4F49-8577-E7A7908B7226}"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1452738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B8884D-1B24-4F49-8577-E7A7908B7226}"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1EDD3B-E5F6-42EE-941C-75707C7A02E0}" type="slidenum">
              <a:rPr lang="en-GB" smtClean="0"/>
              <a:t>‹#›</a:t>
            </a:fld>
            <a:endParaRPr lang="en-GB"/>
          </a:p>
        </p:txBody>
      </p:sp>
    </p:spTree>
    <p:extLst>
      <p:ext uri="{BB962C8B-B14F-4D97-AF65-F5344CB8AC3E}">
        <p14:creationId xmlns:p14="http://schemas.microsoft.com/office/powerpoint/2010/main" val="762324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81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8884D-1B24-4F49-8577-E7A7908B7226}" type="datetimeFigureOut">
              <a:rPr lang="en-GB" smtClean="0"/>
              <a:t>14/01/2024</a:t>
            </a:fld>
            <a:endParaRPr lang="en-GB"/>
          </a:p>
        </p:txBody>
      </p:sp>
      <p:sp>
        <p:nvSpPr>
          <p:cNvPr id="5" name="Footer Placeholder 4"/>
          <p:cNvSpPr>
            <a:spLocks noGrp="1"/>
          </p:cNvSpPr>
          <p:nvPr>
            <p:ph type="ftr" sz="quarter" idx="3"/>
          </p:nvPr>
        </p:nvSpPr>
        <p:spPr>
          <a:xfrm>
            <a:off x="3124200" y="635681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81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EDD3B-E5F6-42EE-941C-75707C7A02E0}" type="slidenum">
              <a:rPr lang="en-GB" smtClean="0"/>
              <a:t>‹#›</a:t>
            </a:fld>
            <a:endParaRPr lang="en-GB"/>
          </a:p>
        </p:txBody>
      </p:sp>
    </p:spTree>
    <p:extLst>
      <p:ext uri="{BB962C8B-B14F-4D97-AF65-F5344CB8AC3E}">
        <p14:creationId xmlns:p14="http://schemas.microsoft.com/office/powerpoint/2010/main" val="2569764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07AD996-7822-4674-A0B2-8ADA9D4AFAE0}"/>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F1887FE5-C4CA-4111-8D1B-2E0A5220FC6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F9886C2-771D-45A2-948D-0720427B0EBA}"/>
              </a:ext>
            </a:extLst>
          </p:cNvPr>
          <p:cNvSpPr>
            <a:spLocks noGrp="1"/>
          </p:cNvSpPr>
          <p:nvPr>
            <p:ph type="dt" sz="half" idx="2"/>
          </p:nvPr>
        </p:nvSpPr>
        <p:spPr>
          <a:xfrm>
            <a:off x="628650" y="635643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9609E-BC4E-492C-BAC3-51936C9A3FF7}" type="datetimeFigureOut">
              <a:rPr lang="en-GB" smtClean="0">
                <a:solidFill>
                  <a:prstClr val="black">
                    <a:tint val="75000"/>
                  </a:prstClr>
                </a:solidFill>
              </a:rPr>
              <a:pPr/>
              <a:t>14/01/2024</a:t>
            </a:fld>
            <a:endParaRPr lang="en-GB">
              <a:solidFill>
                <a:prstClr val="black">
                  <a:tint val="75000"/>
                </a:prstClr>
              </a:solidFill>
            </a:endParaRPr>
          </a:p>
        </p:txBody>
      </p:sp>
      <p:sp>
        <p:nvSpPr>
          <p:cNvPr id="5" name="Footer Placeholder 4">
            <a:extLst>
              <a:ext uri="{FF2B5EF4-FFF2-40B4-BE49-F238E27FC236}">
                <a16:creationId xmlns:a16="http://schemas.microsoft.com/office/drawing/2014/main" xmlns="" id="{DF8E5DEF-0BCF-4CF8-8BB5-94D188B1D379}"/>
              </a:ext>
            </a:extLst>
          </p:cNvPr>
          <p:cNvSpPr>
            <a:spLocks noGrp="1"/>
          </p:cNvSpPr>
          <p:nvPr>
            <p:ph type="ftr" sz="quarter" idx="3"/>
          </p:nvPr>
        </p:nvSpPr>
        <p:spPr>
          <a:xfrm>
            <a:off x="3028950" y="635643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a:extLst>
              <a:ext uri="{FF2B5EF4-FFF2-40B4-BE49-F238E27FC236}">
                <a16:creationId xmlns:a16="http://schemas.microsoft.com/office/drawing/2014/main" xmlns="" id="{B7D1FC02-3579-40F2-9C7E-08B250E732B6}"/>
              </a:ext>
            </a:extLst>
          </p:cNvPr>
          <p:cNvSpPr>
            <a:spLocks noGrp="1"/>
          </p:cNvSpPr>
          <p:nvPr>
            <p:ph type="sldNum" sz="quarter" idx="4"/>
          </p:nvPr>
        </p:nvSpPr>
        <p:spPr>
          <a:xfrm>
            <a:off x="6457950" y="635643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1F6D3-4D0F-4898-8A77-3C2D1DD7C43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12895986"/>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u0HG77RNhPE"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segment-anything.com/" TargetMode="External"/><Relationship Id="rId2" Type="http://schemas.openxmlformats.org/officeDocument/2006/relationships/hyperlink" Target="https://segment-anything.com/demo" TargetMode="External"/><Relationship Id="rId1" Type="http://schemas.openxmlformats.org/officeDocument/2006/relationships/slideLayout" Target="../slideLayouts/slideLayout1.xml"/><Relationship Id="rId4" Type="http://schemas.openxmlformats.org/officeDocument/2006/relationships/hyperlink" Target="https://arxiv.org/abs/2304.0264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oggle.it/diagram/YBhdNAdZHniqhnYK/t/cvdl/a4f3c3bd8f4f53cf049ed01ff405b345f741dfef14ad37fe67a2874447173849?present=1&amp;hide=4e1c01,8a216d,5f966d,f3d594,43b57e,3ea5d2,715ef0,e62502,8c443d,fbf0ee,4638b1,e96a3e,2332dc,9c6eb5,f687df,b3b659,c1882a,afb2f7,0d123d,7c2c49,62d248,e074bd,5ede56,89bc48,8968f4,cdeac0,ae3807,967af7,70a32f,241410,07c773,4f138d,4c244f,2b4f95,caf9c0,d11c32"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eeml.eu/home"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OhxJkqD1vu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OhxJkqD1vuE"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OhxJkqD1vu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OhxJkqD1vu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12.10752"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Jv1ayv-04H4&amp;ab_channel=AndrejKarpathy" TargetMode="External"/><Relationship Id="rId2" Type="http://schemas.openxmlformats.org/officeDocument/2006/relationships/hyperlink" Target="https://www.youtube.com/watch?v=sM9bozW295Q&amp;ab_channel=AndrejKarpath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hyperlink" Target="https://jalammar.github.io/illustrated-stable-diffusion/"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jalammar.github.io/images/stable-diffusion/stable-diffusion-steps-2-4.webm" TargetMode="External"/><Relationship Id="rId2" Type="http://schemas.openxmlformats.org/officeDocument/2006/relationships/hyperlink" Target="https://jalammar.github.io/images/stable-diffusion/diffusion-steps-all-loop.web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xiv.org/pdf/2112.10752.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poSd2CyDpyA"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03.00020.pdf"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Vision and Deep Learning</a:t>
            </a:r>
          </a:p>
        </p:txBody>
      </p:sp>
      <p:sp>
        <p:nvSpPr>
          <p:cNvPr id="3" name="Subtitle 2"/>
          <p:cNvSpPr>
            <a:spLocks noGrp="1"/>
          </p:cNvSpPr>
          <p:nvPr>
            <p:ph type="subTitle" idx="1"/>
          </p:nvPr>
        </p:nvSpPr>
        <p:spPr/>
        <p:txBody>
          <a:bodyPr/>
          <a:lstStyle/>
          <a:p>
            <a:r>
              <a:rPr lang="en-GB"/>
              <a:t>Lecture 12</a:t>
            </a:r>
            <a:endParaRPr lang="en-GB" dirty="0"/>
          </a:p>
        </p:txBody>
      </p:sp>
    </p:spTree>
    <p:extLst>
      <p:ext uri="{BB962C8B-B14F-4D97-AF65-F5344CB8AC3E}">
        <p14:creationId xmlns:p14="http://schemas.microsoft.com/office/powerpoint/2010/main" val="76156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04F82-A509-914F-45DA-68281C5DB276}"/>
              </a:ext>
            </a:extLst>
          </p:cNvPr>
          <p:cNvSpPr>
            <a:spLocks noGrp="1"/>
          </p:cNvSpPr>
          <p:nvPr>
            <p:ph type="title"/>
          </p:nvPr>
        </p:nvSpPr>
        <p:spPr/>
        <p:txBody>
          <a:bodyPr/>
          <a:lstStyle/>
          <a:p>
            <a:pPr algn="l"/>
            <a:r>
              <a:rPr lang="en-US"/>
              <a:t>CLIP</a:t>
            </a:r>
          </a:p>
        </p:txBody>
      </p:sp>
      <p:sp>
        <p:nvSpPr>
          <p:cNvPr id="3" name="Content Placeholder 2">
            <a:extLst>
              <a:ext uri="{FF2B5EF4-FFF2-40B4-BE49-F238E27FC236}">
                <a16:creationId xmlns:a16="http://schemas.microsoft.com/office/drawing/2014/main" xmlns="" id="{7EDFE5E6-2B9F-2840-2604-FD630F761DB2}"/>
              </a:ext>
            </a:extLst>
          </p:cNvPr>
          <p:cNvSpPr>
            <a:spLocks noGrp="1"/>
          </p:cNvSpPr>
          <p:nvPr>
            <p:ph idx="1"/>
          </p:nvPr>
        </p:nvSpPr>
        <p:spPr/>
        <p:txBody>
          <a:bodyPr>
            <a:normAutofit/>
          </a:bodyPr>
          <a:lstStyle/>
          <a:p>
            <a:r>
              <a:rPr lang="en-US">
                <a:solidFill>
                  <a:srgbClr val="202124"/>
                </a:solidFill>
                <a:latin typeface="Google Sans"/>
              </a:rPr>
              <a:t>“Classic” classification</a:t>
            </a:r>
          </a:p>
          <a:p>
            <a:pPr lvl="1"/>
            <a:r>
              <a:rPr lang="en-US" b="1"/>
              <a:t>Costly datasets</a:t>
            </a:r>
            <a:r>
              <a:rPr lang="en-US"/>
              <a:t>: The ImageNet dataset, one of the largest efforts in this space, required over 25,000 workers to annotate 14 million images for 22,000 object categories. </a:t>
            </a:r>
          </a:p>
          <a:p>
            <a:pPr lvl="1"/>
            <a:r>
              <a:rPr lang="en-US" b="1"/>
              <a:t>Narrow</a:t>
            </a:r>
            <a:r>
              <a:rPr lang="en-US"/>
              <a:t>: can only predict the known classes (e.g.</a:t>
            </a:r>
            <a:r>
              <a:rPr lang="en-US" b="0" i="0">
                <a:solidFill>
                  <a:srgbClr val="000000"/>
                </a:solidFill>
                <a:effectLst/>
                <a:latin typeface="Signifier"/>
              </a:rPr>
              <a:t> 1000 ImageNet categories)</a:t>
            </a:r>
          </a:p>
          <a:p>
            <a:pPr lvl="1"/>
            <a:r>
              <a:rPr lang="en-US" b="1">
                <a:solidFill>
                  <a:srgbClr val="000000"/>
                </a:solidFill>
                <a:latin typeface="Signifier"/>
              </a:rPr>
              <a:t>Poor real-word performance</a:t>
            </a:r>
            <a:r>
              <a:rPr lang="en-US">
                <a:solidFill>
                  <a:srgbClr val="000000"/>
                </a:solidFill>
                <a:latin typeface="Signifier"/>
              </a:rPr>
              <a:t>: cheating, “memorizing” the dataset</a:t>
            </a:r>
            <a:endParaRPr lang="en-US"/>
          </a:p>
          <a:p>
            <a:pPr lvl="1"/>
            <a:endParaRPr lang="en-US"/>
          </a:p>
        </p:txBody>
      </p:sp>
    </p:spTree>
    <p:extLst>
      <p:ext uri="{BB962C8B-B14F-4D97-AF65-F5344CB8AC3E}">
        <p14:creationId xmlns:p14="http://schemas.microsoft.com/office/powerpoint/2010/main" val="29224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48892-2737-A439-A010-78C24E9EDF2E}"/>
              </a:ext>
            </a:extLst>
          </p:cNvPr>
          <p:cNvSpPr>
            <a:spLocks noGrp="1"/>
          </p:cNvSpPr>
          <p:nvPr>
            <p:ph type="title"/>
          </p:nvPr>
        </p:nvSpPr>
        <p:spPr/>
        <p:txBody>
          <a:bodyPr/>
          <a:lstStyle/>
          <a:p>
            <a:pPr algn="l"/>
            <a:r>
              <a:rPr lang="en-US"/>
              <a:t>CLIP </a:t>
            </a:r>
          </a:p>
        </p:txBody>
      </p:sp>
      <p:sp>
        <p:nvSpPr>
          <p:cNvPr id="3" name="Content Placeholder 2">
            <a:extLst>
              <a:ext uri="{FF2B5EF4-FFF2-40B4-BE49-F238E27FC236}">
                <a16:creationId xmlns:a16="http://schemas.microsoft.com/office/drawing/2014/main" xmlns="" id="{2AEE6289-FC77-0DBA-247A-152017B0E2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72667F3B-7D6A-416B-CCA9-3D7E43AFC82B}"/>
              </a:ext>
            </a:extLst>
          </p:cNvPr>
          <p:cNvPicPr>
            <a:picLocks noChangeAspect="1"/>
          </p:cNvPicPr>
          <p:nvPr/>
        </p:nvPicPr>
        <p:blipFill>
          <a:blip r:embed="rId2"/>
          <a:stretch>
            <a:fillRect/>
          </a:stretch>
        </p:blipFill>
        <p:spPr>
          <a:xfrm>
            <a:off x="-28600" y="1772816"/>
            <a:ext cx="9144000" cy="4028890"/>
          </a:xfrm>
          <a:prstGeom prst="rect">
            <a:avLst/>
          </a:prstGeom>
        </p:spPr>
      </p:pic>
    </p:spTree>
    <p:extLst>
      <p:ext uri="{BB962C8B-B14F-4D97-AF65-F5344CB8AC3E}">
        <p14:creationId xmlns:p14="http://schemas.microsoft.com/office/powerpoint/2010/main" val="286596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CLIP </a:t>
            </a:r>
          </a:p>
        </p:txBody>
      </p:sp>
      <p:sp>
        <p:nvSpPr>
          <p:cNvPr id="3" name="Content Placeholder 2"/>
          <p:cNvSpPr>
            <a:spLocks noGrp="1"/>
          </p:cNvSpPr>
          <p:nvPr>
            <p:ph idx="1"/>
          </p:nvPr>
        </p:nvSpPr>
        <p:spPr>
          <a:xfrm>
            <a:off x="683568" y="5589240"/>
            <a:ext cx="7886700" cy="667271"/>
          </a:xfrm>
        </p:spPr>
        <p:txBody>
          <a:bodyPr>
            <a:normAutofit fontScale="70000" lnSpcReduction="20000"/>
          </a:bodyPr>
          <a:lstStyle/>
          <a:p>
            <a:pPr marL="0" indent="0">
              <a:buNone/>
            </a:pPr>
            <a:r>
              <a:rPr lang="en-GB" dirty="0"/>
              <a:t> </a:t>
            </a:r>
          </a:p>
          <a:p>
            <a:pPr marL="0" indent="0">
              <a:buNone/>
            </a:pPr>
            <a:r>
              <a:rPr lang="en-GB" dirty="0">
                <a:hlinkClick r:id="rId2"/>
              </a:rPr>
              <a:t>https://www.youtube.com/watch?v=u0HG77RNhPE</a:t>
            </a:r>
            <a:r>
              <a:rPr lang="en-GB"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484784"/>
            <a:ext cx="827405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14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F0BA23-A166-D049-7DB7-8BACB24F9CD2}"/>
              </a:ext>
            </a:extLst>
          </p:cNvPr>
          <p:cNvSpPr>
            <a:spLocks noGrp="1"/>
          </p:cNvSpPr>
          <p:nvPr>
            <p:ph type="title"/>
          </p:nvPr>
        </p:nvSpPr>
        <p:spPr/>
        <p:txBody>
          <a:bodyPr/>
          <a:lstStyle/>
          <a:p>
            <a:r>
              <a:rPr lang="en-US"/>
              <a:t>CLIP</a:t>
            </a:r>
          </a:p>
        </p:txBody>
      </p:sp>
      <p:pic>
        <p:nvPicPr>
          <p:cNvPr id="5" name="Picture 4">
            <a:extLst>
              <a:ext uri="{FF2B5EF4-FFF2-40B4-BE49-F238E27FC236}">
                <a16:creationId xmlns:a16="http://schemas.microsoft.com/office/drawing/2014/main" xmlns="" id="{8D954107-9411-638B-4535-F7480292EE77}"/>
              </a:ext>
            </a:extLst>
          </p:cNvPr>
          <p:cNvPicPr>
            <a:picLocks noChangeAspect="1"/>
          </p:cNvPicPr>
          <p:nvPr/>
        </p:nvPicPr>
        <p:blipFill>
          <a:blip r:embed="rId2"/>
          <a:stretch>
            <a:fillRect/>
          </a:stretch>
        </p:blipFill>
        <p:spPr>
          <a:xfrm>
            <a:off x="5004048" y="1556792"/>
            <a:ext cx="3816424" cy="4027958"/>
          </a:xfrm>
          <a:prstGeom prst="rect">
            <a:avLst/>
          </a:prstGeom>
        </p:spPr>
      </p:pic>
      <p:pic>
        <p:nvPicPr>
          <p:cNvPr id="7" name="Picture 6">
            <a:extLst>
              <a:ext uri="{FF2B5EF4-FFF2-40B4-BE49-F238E27FC236}">
                <a16:creationId xmlns:a16="http://schemas.microsoft.com/office/drawing/2014/main" xmlns="" id="{86A24290-B52A-A944-C542-686E75BBFA53}"/>
              </a:ext>
            </a:extLst>
          </p:cNvPr>
          <p:cNvPicPr>
            <a:picLocks noChangeAspect="1"/>
          </p:cNvPicPr>
          <p:nvPr/>
        </p:nvPicPr>
        <p:blipFill>
          <a:blip r:embed="rId3"/>
          <a:stretch>
            <a:fillRect/>
          </a:stretch>
        </p:blipFill>
        <p:spPr>
          <a:xfrm>
            <a:off x="194651" y="1712834"/>
            <a:ext cx="4673508" cy="3096344"/>
          </a:xfrm>
          <a:prstGeom prst="rect">
            <a:avLst/>
          </a:prstGeom>
        </p:spPr>
      </p:pic>
      <p:sp>
        <p:nvSpPr>
          <p:cNvPr id="4" name="TextBox 3">
            <a:extLst>
              <a:ext uri="{FF2B5EF4-FFF2-40B4-BE49-F238E27FC236}">
                <a16:creationId xmlns:a16="http://schemas.microsoft.com/office/drawing/2014/main" xmlns="" id="{7CDB825D-849A-D217-8512-1B3273565D46}"/>
              </a:ext>
            </a:extLst>
          </p:cNvPr>
          <p:cNvSpPr txBox="1"/>
          <p:nvPr/>
        </p:nvSpPr>
        <p:spPr>
          <a:xfrm>
            <a:off x="230266" y="4787036"/>
            <a:ext cx="4572000" cy="1785104"/>
          </a:xfrm>
          <a:prstGeom prst="rect">
            <a:avLst/>
          </a:prstGeom>
          <a:noFill/>
        </p:spPr>
        <p:txBody>
          <a:bodyPr wrap="square">
            <a:spAutoFit/>
          </a:bodyPr>
          <a:lstStyle/>
          <a:p>
            <a:r>
              <a:rPr lang="en-US"/>
              <a:t>Jointly trains an image encoder and text encoder to maximize the cosine similarity of the image and text embeddings of the N real pairs in the batch while minimizing the cosinesimilarity of the embeddings of the N</a:t>
            </a:r>
            <a:r>
              <a:rPr lang="en-US" sz="2000" baseline="30000"/>
              <a:t>2</a:t>
            </a:r>
            <a:r>
              <a:rPr lang="en-US"/>
              <a:t>−N incorrect pairings</a:t>
            </a:r>
          </a:p>
        </p:txBody>
      </p:sp>
    </p:spTree>
    <p:extLst>
      <p:ext uri="{BB962C8B-B14F-4D97-AF65-F5344CB8AC3E}">
        <p14:creationId xmlns:p14="http://schemas.microsoft.com/office/powerpoint/2010/main" val="388024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B06C1B-A29D-BEBE-15D4-67447B3B5703}"/>
              </a:ext>
            </a:extLst>
          </p:cNvPr>
          <p:cNvSpPr>
            <a:spLocks noGrp="1"/>
          </p:cNvSpPr>
          <p:nvPr>
            <p:ph type="title"/>
          </p:nvPr>
        </p:nvSpPr>
        <p:spPr/>
        <p:txBody>
          <a:bodyPr/>
          <a:lstStyle/>
          <a:p>
            <a:r>
              <a:rPr lang="en-US"/>
              <a:t>CLIP limitations</a:t>
            </a:r>
          </a:p>
        </p:txBody>
      </p:sp>
      <p:sp>
        <p:nvSpPr>
          <p:cNvPr id="3" name="Content Placeholder 2">
            <a:extLst>
              <a:ext uri="{FF2B5EF4-FFF2-40B4-BE49-F238E27FC236}">
                <a16:creationId xmlns:a16="http://schemas.microsoft.com/office/drawing/2014/main" xmlns="" id="{909E7FE7-D936-85C5-85C5-C35D74A840B1}"/>
              </a:ext>
            </a:extLst>
          </p:cNvPr>
          <p:cNvSpPr>
            <a:spLocks noGrp="1"/>
          </p:cNvSpPr>
          <p:nvPr>
            <p:ph idx="1"/>
          </p:nvPr>
        </p:nvSpPr>
        <p:spPr/>
        <p:txBody>
          <a:bodyPr/>
          <a:lstStyle/>
          <a:p>
            <a:r>
              <a:rPr lang="en-US" b="0" i="0" dirty="0">
                <a:solidFill>
                  <a:srgbClr val="000000"/>
                </a:solidFill>
                <a:effectLst/>
                <a:latin typeface="Signifier"/>
              </a:rPr>
              <a:t> Struggles on more abstract or systematic tasks such as counting the number of objects in an image and on more complex tasks such as predicting how close the nearest car is in a photo</a:t>
            </a:r>
          </a:p>
          <a:p>
            <a:r>
              <a:rPr lang="en-US" b="0" i="0" dirty="0">
                <a:solidFill>
                  <a:srgbClr val="000000"/>
                </a:solidFill>
                <a:effectLst/>
                <a:latin typeface="Signifier"/>
              </a:rPr>
              <a:t>Poor generalization to images not covered in its pre-training dataset</a:t>
            </a:r>
          </a:p>
          <a:p>
            <a:pPr lvl="1"/>
            <a:r>
              <a:rPr lang="en-US" b="0" i="0" dirty="0">
                <a:solidFill>
                  <a:srgbClr val="000000"/>
                </a:solidFill>
                <a:effectLst/>
                <a:latin typeface="Signifier"/>
              </a:rPr>
              <a:t>MNIST dataset, zero-shot CLIP only achieves 88% accuracy, well below the 99.75% of humans on the dataset</a:t>
            </a:r>
            <a:endParaRPr lang="en-US" dirty="0"/>
          </a:p>
        </p:txBody>
      </p:sp>
    </p:spTree>
    <p:extLst>
      <p:ext uri="{BB962C8B-B14F-4D97-AF65-F5344CB8AC3E}">
        <p14:creationId xmlns:p14="http://schemas.microsoft.com/office/powerpoint/2010/main" val="329510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0A51EC4-2859-03A8-38DB-3792483FE751}"/>
              </a:ext>
            </a:extLst>
          </p:cNvPr>
          <p:cNvSpPr>
            <a:spLocks noGrp="1"/>
          </p:cNvSpPr>
          <p:nvPr>
            <p:ph type="ctrTitle"/>
          </p:nvPr>
        </p:nvSpPr>
        <p:spPr/>
        <p:txBody>
          <a:bodyPr/>
          <a:lstStyle/>
          <a:p>
            <a:r>
              <a:rPr lang="en-US"/>
              <a:t>SAM: Segment Anything</a:t>
            </a:r>
          </a:p>
        </p:txBody>
      </p:sp>
      <p:sp>
        <p:nvSpPr>
          <p:cNvPr id="5" name="Subtitle 4">
            <a:extLst>
              <a:ext uri="{FF2B5EF4-FFF2-40B4-BE49-F238E27FC236}">
                <a16:creationId xmlns:a16="http://schemas.microsoft.com/office/drawing/2014/main" xmlns="" id="{C81FD9C8-7E0B-1989-D8FC-D0F2FD36C933}"/>
              </a:ext>
            </a:extLst>
          </p:cNvPr>
          <p:cNvSpPr>
            <a:spLocks noGrp="1"/>
          </p:cNvSpPr>
          <p:nvPr>
            <p:ph type="subTitle" idx="1"/>
          </p:nvPr>
        </p:nvSpPr>
        <p:spPr/>
        <p:txBody>
          <a:bodyPr>
            <a:normAutofit fontScale="92500" lnSpcReduction="20000"/>
          </a:bodyPr>
          <a:lstStyle/>
          <a:p>
            <a:r>
              <a:rPr lang="en-US" dirty="0"/>
              <a:t>Online demo: </a:t>
            </a:r>
            <a:r>
              <a:rPr lang="en-US" dirty="0">
                <a:hlinkClick r:id="rId2"/>
              </a:rPr>
              <a:t>https://</a:t>
            </a:r>
            <a:r>
              <a:rPr lang="en-US" dirty="0" smtClean="0">
                <a:hlinkClick r:id="rId2"/>
              </a:rPr>
              <a:t>segment-anything.com/demo</a:t>
            </a:r>
            <a:r>
              <a:rPr lang="en-US" dirty="0" smtClean="0"/>
              <a:t> </a:t>
            </a:r>
          </a:p>
          <a:p>
            <a:r>
              <a:rPr lang="en-GB" dirty="0">
                <a:hlinkClick r:id="rId3"/>
              </a:rPr>
              <a:t>https://</a:t>
            </a:r>
            <a:r>
              <a:rPr lang="en-GB" dirty="0" smtClean="0">
                <a:hlinkClick r:id="rId3"/>
              </a:rPr>
              <a:t>segment-anything.com</a:t>
            </a:r>
            <a:r>
              <a:rPr lang="en-GB" dirty="0" smtClean="0"/>
              <a:t> (Apache license)</a:t>
            </a:r>
            <a:endParaRPr lang="en-US" dirty="0"/>
          </a:p>
        </p:txBody>
      </p:sp>
      <p:sp>
        <p:nvSpPr>
          <p:cNvPr id="7" name="TextBox 6">
            <a:extLst>
              <a:ext uri="{FF2B5EF4-FFF2-40B4-BE49-F238E27FC236}">
                <a16:creationId xmlns:a16="http://schemas.microsoft.com/office/drawing/2014/main" xmlns="" id="{FD6CA193-08C6-8E0E-9F53-9E4E2CB1D6B2}"/>
              </a:ext>
            </a:extLst>
          </p:cNvPr>
          <p:cNvSpPr txBox="1"/>
          <p:nvPr/>
        </p:nvSpPr>
        <p:spPr>
          <a:xfrm>
            <a:off x="107504" y="6381328"/>
            <a:ext cx="4572000" cy="369332"/>
          </a:xfrm>
          <a:prstGeom prst="rect">
            <a:avLst/>
          </a:prstGeom>
          <a:noFill/>
        </p:spPr>
        <p:txBody>
          <a:bodyPr wrap="square">
            <a:spAutoFit/>
          </a:bodyPr>
          <a:lstStyle/>
          <a:p>
            <a:r>
              <a:rPr lang="en-US">
                <a:hlinkClick r:id="rId4"/>
              </a:rPr>
              <a:t>https://arxiv.org/abs/2304.02643</a:t>
            </a:r>
            <a:r>
              <a:rPr lang="en-US"/>
              <a:t> </a:t>
            </a:r>
          </a:p>
        </p:txBody>
      </p:sp>
    </p:spTree>
    <p:extLst>
      <p:ext uri="{BB962C8B-B14F-4D97-AF65-F5344CB8AC3E}">
        <p14:creationId xmlns:p14="http://schemas.microsoft.com/office/powerpoint/2010/main" val="114931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3FB07-48F2-3C11-5B85-B8981A67D1F7}"/>
              </a:ext>
            </a:extLst>
          </p:cNvPr>
          <p:cNvSpPr>
            <a:spLocks noGrp="1"/>
          </p:cNvSpPr>
          <p:nvPr>
            <p:ph type="title"/>
          </p:nvPr>
        </p:nvSpPr>
        <p:spPr/>
        <p:txBody>
          <a:bodyPr/>
          <a:lstStyle/>
          <a:p>
            <a:r>
              <a:rPr lang="en-US"/>
              <a:t>SAM</a:t>
            </a:r>
          </a:p>
        </p:txBody>
      </p:sp>
      <p:sp>
        <p:nvSpPr>
          <p:cNvPr id="3" name="Content Placeholder 2">
            <a:extLst>
              <a:ext uri="{FF2B5EF4-FFF2-40B4-BE49-F238E27FC236}">
                <a16:creationId xmlns:a16="http://schemas.microsoft.com/office/drawing/2014/main" xmlns="" id="{B24B00E6-D503-FBD8-58DA-9B8995D80C45}"/>
              </a:ext>
            </a:extLst>
          </p:cNvPr>
          <p:cNvSpPr>
            <a:spLocks noGrp="1"/>
          </p:cNvSpPr>
          <p:nvPr>
            <p:ph idx="1"/>
          </p:nvPr>
        </p:nvSpPr>
        <p:spPr/>
        <p:txBody>
          <a:bodyPr>
            <a:normAutofit/>
          </a:bodyPr>
          <a:lstStyle/>
          <a:p>
            <a:r>
              <a:rPr lang="en-GB" dirty="0" smtClean="0"/>
              <a:t>Foundation model </a:t>
            </a:r>
            <a:r>
              <a:rPr lang="en-GB" dirty="0"/>
              <a:t>for image </a:t>
            </a:r>
            <a:r>
              <a:rPr lang="en-GB" dirty="0" smtClean="0"/>
              <a:t>segmentation: a </a:t>
            </a:r>
            <a:r>
              <a:rPr lang="en-GB" b="1" dirty="0" err="1" smtClean="0"/>
              <a:t>promptable</a:t>
            </a:r>
            <a:r>
              <a:rPr lang="en-GB" b="1" dirty="0" smtClean="0"/>
              <a:t> model</a:t>
            </a:r>
            <a:r>
              <a:rPr lang="en-GB" dirty="0" smtClean="0"/>
              <a:t> </a:t>
            </a:r>
            <a:r>
              <a:rPr lang="en-GB" dirty="0"/>
              <a:t>and </a:t>
            </a:r>
            <a:r>
              <a:rPr lang="en-GB" b="1" dirty="0" smtClean="0"/>
              <a:t>pre-trained</a:t>
            </a:r>
            <a:r>
              <a:rPr lang="en-GB" dirty="0" smtClean="0"/>
              <a:t> </a:t>
            </a:r>
            <a:r>
              <a:rPr lang="en-GB" dirty="0"/>
              <a:t>it on a broad dataset using a task that enables powerful generalization. </a:t>
            </a:r>
            <a:endParaRPr lang="en-GB" dirty="0" smtClean="0"/>
          </a:p>
          <a:p>
            <a:r>
              <a:rPr lang="en-GB" dirty="0" smtClean="0"/>
              <a:t>Three aspects: task, model and data</a:t>
            </a:r>
          </a:p>
          <a:p>
            <a:pPr lvl="1"/>
            <a:r>
              <a:rPr lang="en-GB" dirty="0" smtClean="0"/>
              <a:t>What </a:t>
            </a:r>
            <a:r>
              <a:rPr lang="en-GB" b="1" dirty="0"/>
              <a:t>task</a:t>
            </a:r>
            <a:r>
              <a:rPr lang="en-GB" dirty="0"/>
              <a:t> will enable zero-shot </a:t>
            </a:r>
            <a:r>
              <a:rPr lang="en-GB" dirty="0" smtClean="0"/>
              <a:t>generalization?</a:t>
            </a:r>
          </a:p>
          <a:p>
            <a:pPr lvl="1"/>
            <a:r>
              <a:rPr lang="en-GB" dirty="0" smtClean="0"/>
              <a:t>What </a:t>
            </a:r>
            <a:r>
              <a:rPr lang="en-GB" dirty="0"/>
              <a:t>is the corresponding </a:t>
            </a:r>
            <a:r>
              <a:rPr lang="en-GB" b="1" dirty="0"/>
              <a:t>model</a:t>
            </a:r>
            <a:r>
              <a:rPr lang="en-GB" dirty="0"/>
              <a:t> </a:t>
            </a:r>
            <a:r>
              <a:rPr lang="en-GB" dirty="0" smtClean="0"/>
              <a:t>architecture?</a:t>
            </a:r>
          </a:p>
          <a:p>
            <a:pPr lvl="1"/>
            <a:r>
              <a:rPr lang="en-GB" dirty="0" smtClean="0"/>
              <a:t>What </a:t>
            </a:r>
            <a:r>
              <a:rPr lang="en-GB" b="1" dirty="0"/>
              <a:t>data</a:t>
            </a:r>
            <a:r>
              <a:rPr lang="en-GB" dirty="0"/>
              <a:t> can power this task and model?</a:t>
            </a:r>
            <a:endParaRPr lang="en-US" dirty="0"/>
          </a:p>
        </p:txBody>
      </p:sp>
    </p:spTree>
    <p:extLst>
      <p:ext uri="{BB962C8B-B14F-4D97-AF65-F5344CB8AC3E}">
        <p14:creationId xmlns:p14="http://schemas.microsoft.com/office/powerpoint/2010/main" val="117778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Task</a:t>
            </a:r>
            <a:endParaRPr lang="en-GB" dirty="0"/>
          </a:p>
        </p:txBody>
      </p:sp>
      <p:sp>
        <p:nvSpPr>
          <p:cNvPr id="4" name="Content Placeholder 3"/>
          <p:cNvSpPr>
            <a:spLocks noGrp="1"/>
          </p:cNvSpPr>
          <p:nvPr>
            <p:ph sz="half" idx="1"/>
          </p:nvPr>
        </p:nvSpPr>
        <p:spPr>
          <a:xfrm>
            <a:off x="245368" y="1700808"/>
            <a:ext cx="4038600" cy="4525963"/>
          </a:xfrm>
        </p:spPr>
        <p:txBody>
          <a:bodyPr>
            <a:normAutofit fontScale="92500" lnSpcReduction="20000"/>
          </a:bodyPr>
          <a:lstStyle/>
          <a:p>
            <a:r>
              <a:rPr lang="en-GB" dirty="0" err="1" smtClean="0"/>
              <a:t>Promptable</a:t>
            </a:r>
            <a:r>
              <a:rPr lang="en-GB" dirty="0" smtClean="0"/>
              <a:t> </a:t>
            </a:r>
            <a:r>
              <a:rPr lang="en-GB" dirty="0"/>
              <a:t>segmentation </a:t>
            </a:r>
            <a:r>
              <a:rPr lang="en-GB" dirty="0" smtClean="0"/>
              <a:t>task: the </a:t>
            </a:r>
            <a:r>
              <a:rPr lang="en-GB" dirty="0"/>
              <a:t>goal is to return a </a:t>
            </a:r>
            <a:r>
              <a:rPr lang="en-GB" i="1" dirty="0"/>
              <a:t>valid segmentation</a:t>
            </a:r>
            <a:r>
              <a:rPr lang="en-GB" dirty="0"/>
              <a:t> </a:t>
            </a:r>
            <a:r>
              <a:rPr lang="en-GB" i="1" dirty="0"/>
              <a:t>mask</a:t>
            </a:r>
            <a:r>
              <a:rPr lang="en-GB" dirty="0"/>
              <a:t> given any segmentation </a:t>
            </a:r>
            <a:r>
              <a:rPr lang="en-GB" i="1" dirty="0" smtClean="0"/>
              <a:t>prompt</a:t>
            </a:r>
          </a:p>
          <a:p>
            <a:r>
              <a:rPr lang="en-GB" b="1" i="1" dirty="0" smtClean="0"/>
              <a:t>Prompt</a:t>
            </a:r>
            <a:r>
              <a:rPr lang="en-GB" i="1" dirty="0" smtClean="0"/>
              <a:t>: </a:t>
            </a:r>
            <a:r>
              <a:rPr lang="en-GB" dirty="0" smtClean="0"/>
              <a:t>points, </a:t>
            </a:r>
            <a:r>
              <a:rPr lang="en-GB" dirty="0" err="1" smtClean="0"/>
              <a:t>bboxes</a:t>
            </a:r>
            <a:r>
              <a:rPr lang="en-GB" dirty="0" smtClean="0"/>
              <a:t>, text</a:t>
            </a:r>
          </a:p>
          <a:p>
            <a:r>
              <a:rPr lang="en-GB" b="1" i="1" dirty="0" smtClean="0"/>
              <a:t>Valid mask: </a:t>
            </a:r>
            <a:r>
              <a:rPr lang="en-GB" dirty="0" smtClean="0"/>
              <a:t>even for </a:t>
            </a:r>
            <a:r>
              <a:rPr lang="en-GB" dirty="0" err="1" smtClean="0"/>
              <a:t>ambigous</a:t>
            </a:r>
            <a:r>
              <a:rPr lang="en-GB" dirty="0"/>
              <a:t> </a:t>
            </a:r>
            <a:r>
              <a:rPr lang="en-GB" dirty="0" smtClean="0"/>
              <a:t>prompts the output should </a:t>
            </a:r>
            <a:r>
              <a:rPr lang="en-GB" dirty="0"/>
              <a:t>be a reasonable mask for at least one of those objects</a:t>
            </a:r>
            <a:endParaRPr lang="en-GB" i="1" dirty="0"/>
          </a:p>
        </p:txBody>
      </p:sp>
      <p:sp>
        <p:nvSpPr>
          <p:cNvPr id="5" name="Content Placeholder 4"/>
          <p:cNvSpPr>
            <a:spLocks noGrp="1"/>
          </p:cNvSpPr>
          <p:nvPr>
            <p:ph sz="half" idx="2"/>
          </p:nvPr>
        </p:nvSpPr>
        <p:spPr/>
        <p:txBody>
          <a:bodyPr>
            <a:normAutofit fontScale="92500" lnSpcReduction="20000"/>
          </a:bodyPr>
          <a:lstStyle/>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556792"/>
            <a:ext cx="495300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93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4624"/>
            <a:ext cx="8229600" cy="1143000"/>
          </a:xfrm>
        </p:spPr>
        <p:txBody>
          <a:bodyPr>
            <a:normAutofit fontScale="90000"/>
          </a:bodyPr>
          <a:lstStyle/>
          <a:p>
            <a:r>
              <a:rPr lang="en-GB" dirty="0" smtClean="0"/>
              <a:t>SAM</a:t>
            </a:r>
            <a:br>
              <a:rPr lang="en-GB" dirty="0" smtClean="0"/>
            </a:br>
            <a:r>
              <a:rPr lang="en-GB" dirty="0" smtClean="0"/>
              <a:t>Model</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766" y="4419754"/>
            <a:ext cx="3166393" cy="242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95536" y="1124744"/>
            <a:ext cx="8229600" cy="4525963"/>
          </a:xfrm>
        </p:spPr>
        <p:txBody>
          <a:bodyPr>
            <a:normAutofit lnSpcReduction="10000"/>
          </a:bodyPr>
          <a:lstStyle/>
          <a:p>
            <a:r>
              <a:rPr lang="en-GB" dirty="0" smtClean="0"/>
              <a:t>Requirements:</a:t>
            </a:r>
          </a:p>
          <a:p>
            <a:pPr lvl="1"/>
            <a:r>
              <a:rPr lang="en-GB" dirty="0"/>
              <a:t>flexible </a:t>
            </a:r>
            <a:r>
              <a:rPr lang="en-GB" dirty="0" smtClean="0"/>
              <a:t>prompts</a:t>
            </a:r>
          </a:p>
          <a:p>
            <a:pPr lvl="1"/>
            <a:r>
              <a:rPr lang="en-GB" dirty="0" smtClean="0"/>
              <a:t>compute </a:t>
            </a:r>
            <a:r>
              <a:rPr lang="en-GB" dirty="0"/>
              <a:t>masks in amortized (</a:t>
            </a:r>
            <a:r>
              <a:rPr lang="en-GB" dirty="0" smtClean="0"/>
              <a:t>interactive use)</a:t>
            </a:r>
          </a:p>
          <a:p>
            <a:pPr lvl="1"/>
            <a:r>
              <a:rPr lang="en-GB" dirty="0" smtClean="0"/>
              <a:t>must </a:t>
            </a:r>
            <a:r>
              <a:rPr lang="en-GB" dirty="0"/>
              <a:t>be </a:t>
            </a:r>
            <a:r>
              <a:rPr lang="en-GB" dirty="0" smtClean="0"/>
              <a:t>ambiguity-aware</a:t>
            </a:r>
          </a:p>
          <a:p>
            <a:r>
              <a:rPr lang="en-GB" dirty="0" smtClean="0"/>
              <a:t>Solution</a:t>
            </a:r>
          </a:p>
          <a:p>
            <a:pPr lvl="1"/>
            <a:r>
              <a:rPr lang="en-GB" dirty="0" smtClean="0"/>
              <a:t>Independent image and prompt encoders</a:t>
            </a:r>
          </a:p>
          <a:p>
            <a:pPr lvl="1"/>
            <a:r>
              <a:rPr lang="en-GB" dirty="0" smtClean="0"/>
              <a:t>lightweight </a:t>
            </a:r>
            <a:r>
              <a:rPr lang="en-GB" dirty="0"/>
              <a:t>mask decoder that predicts segmentation </a:t>
            </a:r>
            <a:r>
              <a:rPr lang="en-GB" dirty="0" smtClean="0"/>
              <a:t>masks</a:t>
            </a:r>
          </a:p>
          <a:p>
            <a:r>
              <a:rPr lang="en-GB" dirty="0" smtClean="0"/>
              <a:t>~ 50 </a:t>
            </a:r>
            <a:r>
              <a:rPr lang="en-GB" dirty="0" err="1" smtClean="0"/>
              <a:t>ms</a:t>
            </a:r>
            <a:r>
              <a:rPr lang="en-GB" dirty="0" smtClean="0"/>
              <a:t> in a web browser</a:t>
            </a:r>
          </a:p>
          <a:p>
            <a:pPr lvl="1"/>
            <a:endParaRPr lang="en-GB" dirty="0"/>
          </a:p>
        </p:txBody>
      </p:sp>
    </p:spTree>
    <p:extLst>
      <p:ext uri="{BB962C8B-B14F-4D97-AF65-F5344CB8AC3E}">
        <p14:creationId xmlns:p14="http://schemas.microsoft.com/office/powerpoint/2010/main" val="893003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E55A7-E424-2BB9-9B9A-95D803C71BA7}"/>
              </a:ext>
            </a:extLst>
          </p:cNvPr>
          <p:cNvSpPr>
            <a:spLocks noGrp="1"/>
          </p:cNvSpPr>
          <p:nvPr>
            <p:ph type="title"/>
          </p:nvPr>
        </p:nvSpPr>
        <p:spPr/>
        <p:txBody>
          <a:bodyPr>
            <a:normAutofit fontScale="90000"/>
          </a:bodyPr>
          <a:lstStyle/>
          <a:p>
            <a:r>
              <a:rPr lang="en-US" dirty="0" smtClean="0"/>
              <a:t>SAM</a:t>
            </a:r>
            <a:br>
              <a:rPr lang="en-US" dirty="0" smtClean="0"/>
            </a:br>
            <a:r>
              <a:rPr lang="en-US" dirty="0" smtClean="0"/>
              <a:t>Dataset</a:t>
            </a:r>
            <a:endParaRPr lang="en-US" dirty="0"/>
          </a:p>
        </p:txBody>
      </p:sp>
      <p:sp>
        <p:nvSpPr>
          <p:cNvPr id="3" name="Content Placeholder 2">
            <a:extLst>
              <a:ext uri="{FF2B5EF4-FFF2-40B4-BE49-F238E27FC236}">
                <a16:creationId xmlns:a16="http://schemas.microsoft.com/office/drawing/2014/main" xmlns="" id="{CFC4038F-4B82-E8BC-AA15-33E9575C2F69}"/>
              </a:ext>
            </a:extLst>
          </p:cNvPr>
          <p:cNvSpPr>
            <a:spLocks noGrp="1"/>
          </p:cNvSpPr>
          <p:nvPr>
            <p:ph idx="1"/>
          </p:nvPr>
        </p:nvSpPr>
        <p:spPr>
          <a:xfrm>
            <a:off x="457200" y="1600206"/>
            <a:ext cx="3976184" cy="4525963"/>
          </a:xfrm>
        </p:spPr>
        <p:txBody>
          <a:bodyPr>
            <a:normAutofit fontScale="92500" lnSpcReduction="20000"/>
          </a:bodyPr>
          <a:lstStyle/>
          <a:p>
            <a:r>
              <a:rPr lang="en-US" dirty="0"/>
              <a:t>build a “data </a:t>
            </a:r>
            <a:r>
              <a:rPr lang="en-US" dirty="0" smtClean="0"/>
              <a:t>engine”: model-in-the-loop </a:t>
            </a:r>
            <a:r>
              <a:rPr lang="en-US" dirty="0"/>
              <a:t>dataset annotation</a:t>
            </a:r>
          </a:p>
          <a:p>
            <a:r>
              <a:rPr lang="en-US" dirty="0"/>
              <a:t>SA-1B </a:t>
            </a:r>
            <a:r>
              <a:rPr lang="en-US" dirty="0" smtClean="0"/>
              <a:t>dataset: 1B </a:t>
            </a:r>
            <a:r>
              <a:rPr lang="en-US" dirty="0"/>
              <a:t>masks from 11 M </a:t>
            </a:r>
            <a:r>
              <a:rPr lang="en-US" dirty="0" smtClean="0"/>
              <a:t>images</a:t>
            </a:r>
          </a:p>
          <a:p>
            <a:r>
              <a:rPr lang="en-GB" dirty="0"/>
              <a:t>400× more masks than any existing segmentation </a:t>
            </a:r>
            <a:r>
              <a:rPr lang="en-GB" dirty="0" smtClean="0"/>
              <a:t>dataset; high quality and diverse masks</a:t>
            </a:r>
            <a:endParaRPr lang="en-US" dirty="0"/>
          </a:p>
          <a:p>
            <a:pPr marL="0" indent="0">
              <a:buNone/>
            </a:pPr>
            <a:endParaRPr lang="en-US" dirty="0"/>
          </a:p>
        </p:txBody>
      </p:sp>
      <p:pic>
        <p:nvPicPr>
          <p:cNvPr id="5" name="Picture 4">
            <a:extLst>
              <a:ext uri="{FF2B5EF4-FFF2-40B4-BE49-F238E27FC236}">
                <a16:creationId xmlns:a16="http://schemas.microsoft.com/office/drawing/2014/main" xmlns="" id="{3366C796-1CBC-0350-A667-8AB471378574}"/>
              </a:ext>
            </a:extLst>
          </p:cNvPr>
          <p:cNvPicPr>
            <a:picLocks noChangeAspect="1"/>
          </p:cNvPicPr>
          <p:nvPr/>
        </p:nvPicPr>
        <p:blipFill>
          <a:blip r:embed="rId2"/>
          <a:stretch>
            <a:fillRect/>
          </a:stretch>
        </p:blipFill>
        <p:spPr>
          <a:xfrm>
            <a:off x="4353944" y="1412776"/>
            <a:ext cx="4482272" cy="5102027"/>
          </a:xfrm>
          <a:prstGeom prst="rect">
            <a:avLst/>
          </a:prstGeom>
        </p:spPr>
      </p:pic>
    </p:spTree>
    <p:extLst>
      <p:ext uri="{BB962C8B-B14F-4D97-AF65-F5344CB8AC3E}">
        <p14:creationId xmlns:p14="http://schemas.microsoft.com/office/powerpoint/2010/main" val="422334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Final exam</a:t>
            </a:r>
          </a:p>
        </p:txBody>
      </p:sp>
      <p:sp>
        <p:nvSpPr>
          <p:cNvPr id="3" name="Content Placeholder 2"/>
          <p:cNvSpPr>
            <a:spLocks noGrp="1"/>
          </p:cNvSpPr>
          <p:nvPr>
            <p:ph type="subTitle" idx="1"/>
          </p:nvPr>
        </p:nvSpPr>
        <p:spPr/>
        <p:txBody>
          <a:bodyPr/>
          <a:lstStyle/>
          <a:p>
            <a:r>
              <a:rPr lang="en-GB" dirty="0">
                <a:hlinkClick r:id="rId2"/>
              </a:rPr>
              <a:t>CVDL (coggle.it)</a:t>
            </a:r>
            <a:r>
              <a:rPr lang="en-GB" dirty="0"/>
              <a:t> </a:t>
            </a:r>
          </a:p>
        </p:txBody>
      </p:sp>
    </p:spTree>
    <p:extLst>
      <p:ext uri="{BB962C8B-B14F-4D97-AF65-F5344CB8AC3E}">
        <p14:creationId xmlns:p14="http://schemas.microsoft.com/office/powerpoint/2010/main" val="14065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E55A7-E424-2BB9-9B9A-95D803C71BA7}"/>
              </a:ext>
            </a:extLst>
          </p:cNvPr>
          <p:cNvSpPr>
            <a:spLocks noGrp="1"/>
          </p:cNvSpPr>
          <p:nvPr>
            <p:ph type="title"/>
          </p:nvPr>
        </p:nvSpPr>
        <p:spPr/>
        <p:txBody>
          <a:bodyPr/>
          <a:lstStyle/>
          <a:p>
            <a:r>
              <a:rPr lang="en-US" dirty="0"/>
              <a:t>SA-1B </a:t>
            </a:r>
            <a:r>
              <a:rPr lang="en-US" dirty="0" smtClean="0"/>
              <a:t>dataset annotation</a:t>
            </a:r>
            <a:endParaRPr lang="en-US" dirty="0"/>
          </a:p>
        </p:txBody>
      </p:sp>
      <p:sp>
        <p:nvSpPr>
          <p:cNvPr id="3" name="Content Placeholder 2">
            <a:extLst>
              <a:ext uri="{FF2B5EF4-FFF2-40B4-BE49-F238E27FC236}">
                <a16:creationId xmlns:a16="http://schemas.microsoft.com/office/drawing/2014/main" xmlns="" id="{CFC4038F-4B82-E8BC-AA15-33E9575C2F69}"/>
              </a:ext>
            </a:extLst>
          </p:cNvPr>
          <p:cNvSpPr>
            <a:spLocks noGrp="1"/>
          </p:cNvSpPr>
          <p:nvPr>
            <p:ph idx="1"/>
          </p:nvPr>
        </p:nvSpPr>
        <p:spPr>
          <a:xfrm>
            <a:off x="457200" y="1600206"/>
            <a:ext cx="3976184" cy="4525963"/>
          </a:xfrm>
        </p:spPr>
        <p:txBody>
          <a:bodyPr>
            <a:normAutofit fontScale="62500" lnSpcReduction="20000"/>
          </a:bodyPr>
          <a:lstStyle/>
          <a:p>
            <a:pPr marL="0" indent="0">
              <a:buNone/>
            </a:pPr>
            <a:r>
              <a:rPr lang="en-US" sz="5100" dirty="0" smtClean="0"/>
              <a:t>3 stage annotation</a:t>
            </a:r>
          </a:p>
          <a:p>
            <a:pPr marL="0" indent="0">
              <a:buNone/>
            </a:pPr>
            <a:endParaRPr lang="en-US" dirty="0"/>
          </a:p>
          <a:p>
            <a:pPr algn="l">
              <a:buFont typeface="+mj-lt"/>
              <a:buAutoNum type="arabicPeriod"/>
            </a:pPr>
            <a:r>
              <a:rPr lang="en-US" b="1" i="0" dirty="0">
                <a:solidFill>
                  <a:srgbClr val="151515"/>
                </a:solidFill>
                <a:effectLst/>
                <a:latin typeface="proxima-nova"/>
              </a:rPr>
              <a:t>Assisted Manual</a:t>
            </a:r>
            <a:r>
              <a:rPr lang="en-US" b="0" i="0" dirty="0">
                <a:solidFill>
                  <a:srgbClr val="151515"/>
                </a:solidFill>
                <a:effectLst/>
                <a:latin typeface="proxima-nova"/>
              </a:rPr>
              <a:t>: Annotators annotate alongside SAM to pick all masks in an image.</a:t>
            </a:r>
          </a:p>
          <a:p>
            <a:pPr algn="l">
              <a:buFont typeface="+mj-lt"/>
              <a:buAutoNum type="arabicPeriod"/>
            </a:pPr>
            <a:r>
              <a:rPr lang="en-US" b="1" i="0" dirty="0">
                <a:solidFill>
                  <a:srgbClr val="151515"/>
                </a:solidFill>
                <a:effectLst/>
                <a:latin typeface="proxima-nova"/>
              </a:rPr>
              <a:t>Semi-Automatic</a:t>
            </a:r>
            <a:r>
              <a:rPr lang="en-US" b="0" i="0" dirty="0">
                <a:solidFill>
                  <a:srgbClr val="151515"/>
                </a:solidFill>
                <a:effectLst/>
                <a:latin typeface="proxima-nova"/>
              </a:rPr>
              <a:t>: Annotators are asked to only annotate masks for which SAM cannot render a confident prediction.</a:t>
            </a:r>
          </a:p>
          <a:p>
            <a:pPr algn="l">
              <a:buFont typeface="+mj-lt"/>
              <a:buAutoNum type="arabicPeriod"/>
            </a:pPr>
            <a:r>
              <a:rPr lang="en-US" b="1" i="0" dirty="0">
                <a:solidFill>
                  <a:srgbClr val="151515"/>
                </a:solidFill>
                <a:effectLst/>
                <a:latin typeface="proxima-nova"/>
              </a:rPr>
              <a:t>Full-Auto</a:t>
            </a:r>
            <a:r>
              <a:rPr lang="en-US" b="0" i="0" dirty="0">
                <a:solidFill>
                  <a:srgbClr val="151515"/>
                </a:solidFill>
                <a:effectLst/>
                <a:latin typeface="proxima-nova"/>
              </a:rPr>
              <a:t>: SAM is allowed to fully predict masks given it's ability to sort out ambiguous masks via a full sweep</a:t>
            </a:r>
            <a:r>
              <a:rPr lang="en-US" b="0" i="0" dirty="0" smtClean="0">
                <a:solidFill>
                  <a:srgbClr val="151515"/>
                </a:solidFill>
                <a:effectLst/>
                <a:latin typeface="proxima-nova"/>
              </a:rPr>
              <a:t>.</a:t>
            </a:r>
          </a:p>
          <a:p>
            <a:pPr lvl="1"/>
            <a:r>
              <a:rPr lang="en-GB" dirty="0"/>
              <a:t>a regular grid of foreground points, yielding on average ∼100 high-quality masks per image</a:t>
            </a:r>
            <a:endParaRPr lang="en-US" b="0" i="0" dirty="0">
              <a:solidFill>
                <a:srgbClr val="151515"/>
              </a:solidFill>
              <a:effectLst/>
              <a:latin typeface="proxima-nova"/>
            </a:endParaRPr>
          </a:p>
          <a:p>
            <a:pPr marL="0" indent="0">
              <a:buNone/>
            </a:pPr>
            <a:endParaRPr lang="en-US" dirty="0"/>
          </a:p>
        </p:txBody>
      </p:sp>
      <p:pic>
        <p:nvPicPr>
          <p:cNvPr id="5" name="Picture 4">
            <a:extLst>
              <a:ext uri="{FF2B5EF4-FFF2-40B4-BE49-F238E27FC236}">
                <a16:creationId xmlns:a16="http://schemas.microsoft.com/office/drawing/2014/main" xmlns="" id="{3366C796-1CBC-0350-A667-8AB471378574}"/>
              </a:ext>
            </a:extLst>
          </p:cNvPr>
          <p:cNvPicPr>
            <a:picLocks noChangeAspect="1"/>
          </p:cNvPicPr>
          <p:nvPr/>
        </p:nvPicPr>
        <p:blipFill>
          <a:blip r:embed="rId2"/>
          <a:stretch>
            <a:fillRect/>
          </a:stretch>
        </p:blipFill>
        <p:spPr>
          <a:xfrm>
            <a:off x="4886300" y="1556792"/>
            <a:ext cx="3976184" cy="4525963"/>
          </a:xfrm>
          <a:prstGeom prst="rect">
            <a:avLst/>
          </a:prstGeom>
        </p:spPr>
      </p:pic>
    </p:spTree>
    <p:extLst>
      <p:ext uri="{BB962C8B-B14F-4D97-AF65-F5344CB8AC3E}">
        <p14:creationId xmlns:p14="http://schemas.microsoft.com/office/powerpoint/2010/main" val="368849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SA-1B </a:t>
            </a:r>
            <a:r>
              <a:rPr lang="en-US" dirty="0" smtClean="0"/>
              <a:t>dataset features</a:t>
            </a:r>
            <a:endParaRPr lang="en-GB" dirty="0"/>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93975"/>
            <a:ext cx="8568952" cy="194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45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Architecture breakdown</a:t>
            </a:r>
            <a:endParaRPr lang="en-GB" dirty="0"/>
          </a:p>
        </p:txBody>
      </p:sp>
      <p:sp>
        <p:nvSpPr>
          <p:cNvPr id="3" name="Content Placeholder 2"/>
          <p:cNvSpPr>
            <a:spLocks noGrp="1"/>
          </p:cNvSpPr>
          <p:nvPr>
            <p:ph idx="1"/>
          </p:nvPr>
        </p:nvSpPr>
        <p:spPr/>
        <p:txBody>
          <a:bodyPr/>
          <a:lstStyle/>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04" y="4509120"/>
            <a:ext cx="3072748" cy="169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48264" y="6309320"/>
            <a:ext cx="627095" cy="369332"/>
          </a:xfrm>
          <a:prstGeom prst="rect">
            <a:avLst/>
          </a:prstGeom>
          <a:noFill/>
        </p:spPr>
        <p:txBody>
          <a:bodyPr wrap="none" rtlCol="0">
            <a:spAutoFit/>
          </a:bodyPr>
          <a:lstStyle/>
          <a:p>
            <a:r>
              <a:rPr lang="en-GB" dirty="0" smtClean="0"/>
              <a:t>MAE</a:t>
            </a:r>
            <a:endParaRPr lang="en-GB"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132856"/>
            <a:ext cx="78359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2627784" y="3501008"/>
            <a:ext cx="504056" cy="122413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395536" y="4754976"/>
            <a:ext cx="4680520" cy="923330"/>
          </a:xfrm>
          <a:prstGeom prst="rect">
            <a:avLst/>
          </a:prstGeom>
          <a:noFill/>
        </p:spPr>
        <p:txBody>
          <a:bodyPr wrap="square" rtlCol="0">
            <a:spAutoFit/>
          </a:bodyPr>
          <a:lstStyle/>
          <a:p>
            <a:r>
              <a:rPr lang="en-GB" dirty="0" smtClean="0">
                <a:solidFill>
                  <a:srgbClr val="FF0000"/>
                </a:solidFill>
              </a:rPr>
              <a:t>MAE pre-trained </a:t>
            </a:r>
            <a:r>
              <a:rPr lang="en-GB" dirty="0">
                <a:solidFill>
                  <a:srgbClr val="FF0000"/>
                </a:solidFill>
              </a:rPr>
              <a:t>Vision Transformer (</a:t>
            </a:r>
            <a:r>
              <a:rPr lang="en-GB" dirty="0" err="1">
                <a:solidFill>
                  <a:srgbClr val="FF0000"/>
                </a:solidFill>
              </a:rPr>
              <a:t>ViT</a:t>
            </a:r>
            <a:r>
              <a:rPr lang="en-GB" dirty="0">
                <a:solidFill>
                  <a:srgbClr val="FF0000"/>
                </a:solidFill>
              </a:rPr>
              <a:t>) </a:t>
            </a:r>
          </a:p>
          <a:p>
            <a:r>
              <a:rPr lang="en-GB" b="1" dirty="0" smtClean="0">
                <a:solidFill>
                  <a:srgbClr val="FF0000"/>
                </a:solidFill>
              </a:rPr>
              <a:t>runs </a:t>
            </a:r>
            <a:r>
              <a:rPr lang="en-GB" b="1" dirty="0">
                <a:solidFill>
                  <a:srgbClr val="FF0000"/>
                </a:solidFill>
              </a:rPr>
              <a:t>once per image </a:t>
            </a:r>
            <a:r>
              <a:rPr lang="en-GB" dirty="0">
                <a:solidFill>
                  <a:srgbClr val="FF0000"/>
                </a:solidFill>
              </a:rPr>
              <a:t>and can be applied prior to prompting the model</a:t>
            </a:r>
          </a:p>
        </p:txBody>
      </p:sp>
    </p:spTree>
    <p:extLst>
      <p:ext uri="{BB962C8B-B14F-4D97-AF65-F5344CB8AC3E}">
        <p14:creationId xmlns:p14="http://schemas.microsoft.com/office/powerpoint/2010/main" val="1410506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41" y="1340768"/>
            <a:ext cx="78359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Architecture breakdown</a:t>
            </a:r>
            <a:endParaRPr lang="en-GB" dirty="0"/>
          </a:p>
        </p:txBody>
      </p:sp>
      <p:sp>
        <p:nvSpPr>
          <p:cNvPr id="3" name="Content Placeholder 2"/>
          <p:cNvSpPr>
            <a:spLocks noGrp="1"/>
          </p:cNvSpPr>
          <p:nvPr>
            <p:ph idx="1"/>
          </p:nvPr>
        </p:nvSpPr>
        <p:spPr>
          <a:xfrm>
            <a:off x="457200" y="3212976"/>
            <a:ext cx="8229600" cy="2913193"/>
          </a:xfrm>
        </p:spPr>
        <p:txBody>
          <a:bodyPr>
            <a:normAutofit fontScale="77500" lnSpcReduction="20000"/>
          </a:bodyPr>
          <a:lstStyle/>
          <a:p>
            <a:pPr marL="0" indent="0">
              <a:buNone/>
            </a:pPr>
            <a:r>
              <a:rPr lang="en-GB" dirty="0" smtClean="0"/>
              <a:t>Prompt encoder:</a:t>
            </a:r>
          </a:p>
          <a:p>
            <a:r>
              <a:rPr lang="en-GB" dirty="0" smtClean="0"/>
              <a:t>Points: </a:t>
            </a:r>
          </a:p>
          <a:p>
            <a:pPr lvl="1"/>
            <a:r>
              <a:rPr lang="en-GB" dirty="0" smtClean="0"/>
              <a:t>positional encoding for (x, y) position+ trained embedding for </a:t>
            </a:r>
            <a:r>
              <a:rPr lang="en-GB" dirty="0" err="1" smtClean="0"/>
              <a:t>fg</a:t>
            </a:r>
            <a:r>
              <a:rPr lang="en-GB" dirty="0" smtClean="0"/>
              <a:t>/</a:t>
            </a:r>
            <a:r>
              <a:rPr lang="en-GB" dirty="0" err="1" smtClean="0"/>
              <a:t>bg</a:t>
            </a:r>
            <a:endParaRPr lang="en-GB" dirty="0"/>
          </a:p>
          <a:p>
            <a:r>
              <a:rPr lang="en-GB" dirty="0" err="1" smtClean="0"/>
              <a:t>BBoxes</a:t>
            </a:r>
            <a:endParaRPr lang="en-GB" dirty="0" smtClean="0"/>
          </a:p>
          <a:p>
            <a:pPr lvl="1"/>
            <a:r>
              <a:rPr lang="en-GB" dirty="0" smtClean="0"/>
              <a:t>Positional encoding + embedding </a:t>
            </a:r>
            <a:r>
              <a:rPr lang="en-GB" dirty="0" err="1" smtClean="0"/>
              <a:t>fw</a:t>
            </a:r>
            <a:r>
              <a:rPr lang="en-GB" dirty="0" smtClean="0"/>
              <a:t>/</a:t>
            </a:r>
            <a:r>
              <a:rPr lang="en-GB" dirty="0" err="1" smtClean="0"/>
              <a:t>bg</a:t>
            </a:r>
            <a:r>
              <a:rPr lang="en-GB" dirty="0"/>
              <a:t> for top left </a:t>
            </a:r>
            <a:r>
              <a:rPr lang="en-GB" dirty="0" smtClean="0"/>
              <a:t>point</a:t>
            </a:r>
          </a:p>
          <a:p>
            <a:pPr lvl="1"/>
            <a:r>
              <a:rPr lang="en-GB" dirty="0"/>
              <a:t>Positional encoding + embedding </a:t>
            </a:r>
            <a:r>
              <a:rPr lang="en-GB" dirty="0" err="1"/>
              <a:t>fw</a:t>
            </a:r>
            <a:r>
              <a:rPr lang="en-GB" dirty="0"/>
              <a:t>/</a:t>
            </a:r>
            <a:r>
              <a:rPr lang="en-GB" dirty="0" err="1"/>
              <a:t>bg</a:t>
            </a:r>
            <a:r>
              <a:rPr lang="en-GB" dirty="0"/>
              <a:t> for </a:t>
            </a:r>
            <a:r>
              <a:rPr lang="en-GB" dirty="0" smtClean="0"/>
              <a:t>bottom right point</a:t>
            </a:r>
          </a:p>
          <a:p>
            <a:r>
              <a:rPr lang="en-GB" dirty="0" smtClean="0"/>
              <a:t>Text: CLIP text </a:t>
            </a:r>
            <a:r>
              <a:rPr lang="en-GB" dirty="0" err="1" smtClean="0"/>
              <a:t>embeddings</a:t>
            </a:r>
            <a:endParaRPr lang="en-GB" dirty="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63732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Architecture breakdown</a:t>
            </a:r>
            <a:endParaRPr lang="en-GB"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43" y="2348880"/>
            <a:ext cx="78359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452464" y="1558851"/>
            <a:ext cx="8229600" cy="4525963"/>
          </a:xfrm>
        </p:spPr>
        <p:txBody>
          <a:bodyPr/>
          <a:lstStyle/>
          <a:p>
            <a:pPr marL="0" indent="0">
              <a:buNone/>
            </a:pPr>
            <a:r>
              <a:rPr lang="en-GB" dirty="0"/>
              <a:t>Mask decoder: maps the image embedding and a set of prompt </a:t>
            </a:r>
            <a:r>
              <a:rPr lang="en-GB" dirty="0" err="1"/>
              <a:t>embeddings</a:t>
            </a:r>
            <a:r>
              <a:rPr lang="en-GB" dirty="0"/>
              <a:t> to an output mask</a:t>
            </a:r>
          </a:p>
        </p:txBody>
      </p:sp>
      <p:cxnSp>
        <p:nvCxnSpPr>
          <p:cNvPr id="6" name="Straight Arrow Connector 5"/>
          <p:cNvCxnSpPr/>
          <p:nvPr/>
        </p:nvCxnSpPr>
        <p:spPr>
          <a:xfrm flipV="1">
            <a:off x="3635896" y="3098056"/>
            <a:ext cx="2232248" cy="157726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395536" y="4754976"/>
            <a:ext cx="4680520" cy="1754326"/>
          </a:xfrm>
          <a:prstGeom prst="rect">
            <a:avLst/>
          </a:prstGeom>
          <a:noFill/>
        </p:spPr>
        <p:txBody>
          <a:bodyPr wrap="square" rtlCol="0">
            <a:spAutoFit/>
          </a:bodyPr>
          <a:lstStyle/>
          <a:p>
            <a:r>
              <a:rPr lang="en-GB" dirty="0" smtClean="0">
                <a:solidFill>
                  <a:srgbClr val="FF0000"/>
                </a:solidFill>
              </a:rPr>
              <a:t>Mask decoder uses modification </a:t>
            </a:r>
            <a:r>
              <a:rPr lang="en-GB" dirty="0">
                <a:solidFill>
                  <a:srgbClr val="FF0000"/>
                </a:solidFill>
              </a:rPr>
              <a:t>of a Transformer decoder block </a:t>
            </a:r>
            <a:r>
              <a:rPr lang="en-GB" dirty="0" smtClean="0">
                <a:solidFill>
                  <a:srgbClr val="FF0000"/>
                </a:solidFill>
              </a:rPr>
              <a:t>followed </a:t>
            </a:r>
            <a:r>
              <a:rPr lang="en-GB" dirty="0">
                <a:solidFill>
                  <a:srgbClr val="FF0000"/>
                </a:solidFill>
              </a:rPr>
              <a:t>by a dynamic mask prediction </a:t>
            </a:r>
            <a:r>
              <a:rPr lang="en-GB" dirty="0" smtClean="0">
                <a:solidFill>
                  <a:srgbClr val="FF0000"/>
                </a:solidFill>
              </a:rPr>
              <a:t>head.</a:t>
            </a:r>
            <a:endParaRPr lang="en-GB" dirty="0">
              <a:solidFill>
                <a:srgbClr val="FF0000"/>
              </a:solidFill>
            </a:endParaRPr>
          </a:p>
          <a:p>
            <a:r>
              <a:rPr lang="en-GB" dirty="0" smtClean="0">
                <a:solidFill>
                  <a:srgbClr val="FF0000"/>
                </a:solidFill>
              </a:rPr>
              <a:t>The block uses prompt </a:t>
            </a:r>
            <a:r>
              <a:rPr lang="en-GB" b="1" dirty="0">
                <a:solidFill>
                  <a:srgbClr val="FF0000"/>
                </a:solidFill>
              </a:rPr>
              <a:t>self-attention </a:t>
            </a:r>
            <a:r>
              <a:rPr lang="en-GB" dirty="0">
                <a:solidFill>
                  <a:srgbClr val="FF0000"/>
                </a:solidFill>
              </a:rPr>
              <a:t>and </a:t>
            </a:r>
            <a:r>
              <a:rPr lang="en-GB" b="1" dirty="0">
                <a:solidFill>
                  <a:srgbClr val="FF0000"/>
                </a:solidFill>
              </a:rPr>
              <a:t>cross-attention</a:t>
            </a:r>
            <a:r>
              <a:rPr lang="en-GB" dirty="0">
                <a:solidFill>
                  <a:srgbClr val="FF0000"/>
                </a:solidFill>
              </a:rPr>
              <a:t> in two directions (prompt-to-image embedding and vice-versa)</a:t>
            </a:r>
          </a:p>
        </p:txBody>
      </p:sp>
    </p:spTree>
    <p:extLst>
      <p:ext uri="{BB962C8B-B14F-4D97-AF65-F5344CB8AC3E}">
        <p14:creationId xmlns:p14="http://schemas.microsoft.com/office/powerpoint/2010/main" val="2809937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sz="3600" dirty="0" smtClean="0"/>
              <a:t>Architecture breakdown – Mask encoder</a:t>
            </a:r>
            <a:endParaRPr lang="en-GB" sz="3600" dirty="0"/>
          </a:p>
        </p:txBody>
      </p:sp>
      <p:sp>
        <p:nvSpPr>
          <p:cNvPr id="3" name="Content Placeholder 2"/>
          <p:cNvSpPr>
            <a:spLocks noGrp="1"/>
          </p:cNvSpPr>
          <p:nvPr>
            <p:ph idx="1"/>
          </p:nvPr>
        </p:nvSpPr>
        <p:spPr/>
        <p:txBody>
          <a:bodyPr/>
          <a:lstStyle/>
          <a:p>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9154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3275" y="5157192"/>
            <a:ext cx="4572000" cy="1200329"/>
          </a:xfrm>
          <a:prstGeom prst="rect">
            <a:avLst/>
          </a:prstGeom>
        </p:spPr>
        <p:txBody>
          <a:bodyPr>
            <a:spAutoFit/>
          </a:bodyPr>
          <a:lstStyle/>
          <a:p>
            <a:r>
              <a:rPr lang="en-GB" dirty="0">
                <a:solidFill>
                  <a:srgbClr val="FF0000"/>
                </a:solidFill>
              </a:rPr>
              <a:t>insert into the set of prompt </a:t>
            </a:r>
            <a:r>
              <a:rPr lang="en-GB" dirty="0" err="1">
                <a:solidFill>
                  <a:srgbClr val="FF0000"/>
                </a:solidFill>
              </a:rPr>
              <a:t>embeddings</a:t>
            </a:r>
            <a:r>
              <a:rPr lang="en-GB" dirty="0">
                <a:solidFill>
                  <a:srgbClr val="FF0000"/>
                </a:solidFill>
              </a:rPr>
              <a:t> a learned output token embedding that will be used at the decoder’s output, analogous to the </a:t>
            </a:r>
            <a:r>
              <a:rPr lang="en-GB" dirty="0" smtClean="0">
                <a:solidFill>
                  <a:srgbClr val="FF0000"/>
                </a:solidFill>
              </a:rPr>
              <a:t>[CLS]</a:t>
            </a:r>
            <a:endParaRPr lang="en-GB" dirty="0">
              <a:solidFill>
                <a:srgbClr val="FF0000"/>
              </a:solidFill>
            </a:endParaRPr>
          </a:p>
        </p:txBody>
      </p:sp>
      <p:cxnSp>
        <p:nvCxnSpPr>
          <p:cNvPr id="6" name="Straight Arrow Connector 5"/>
          <p:cNvCxnSpPr/>
          <p:nvPr/>
        </p:nvCxnSpPr>
        <p:spPr>
          <a:xfrm flipH="1" flipV="1">
            <a:off x="1259632" y="4278474"/>
            <a:ext cx="360040" cy="9361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639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Architecture breakdown</a:t>
            </a:r>
            <a:endParaRPr lang="en-GB" dirty="0"/>
          </a:p>
        </p:txBody>
      </p:sp>
      <p:sp>
        <p:nvSpPr>
          <p:cNvPr id="3" name="Content Placeholder 2"/>
          <p:cNvSpPr>
            <a:spLocks noGrp="1"/>
          </p:cNvSpPr>
          <p:nvPr>
            <p:ph idx="1"/>
          </p:nvPr>
        </p:nvSpPr>
        <p:spPr>
          <a:xfrm>
            <a:off x="457200" y="1600206"/>
            <a:ext cx="3754760" cy="4525963"/>
          </a:xfrm>
        </p:spPr>
        <p:txBody>
          <a:bodyPr>
            <a:normAutofit fontScale="85000" lnSpcReduction="10000"/>
          </a:bodyPr>
          <a:lstStyle/>
          <a:p>
            <a:pPr marL="0" indent="0">
              <a:buNone/>
            </a:pPr>
            <a:r>
              <a:rPr lang="en-GB" b="1" dirty="0" smtClean="0"/>
              <a:t>Transformer decoder</a:t>
            </a:r>
          </a:p>
          <a:p>
            <a:pPr marL="0" indent="0">
              <a:buNone/>
            </a:pPr>
            <a:r>
              <a:rPr lang="en-GB" dirty="0" smtClean="0"/>
              <a:t>(1) SA on the tokens</a:t>
            </a:r>
          </a:p>
          <a:p>
            <a:pPr marL="0" indent="0">
              <a:buNone/>
            </a:pPr>
            <a:r>
              <a:rPr lang="en-GB" dirty="0" smtClean="0"/>
              <a:t>(</a:t>
            </a:r>
            <a:r>
              <a:rPr lang="en-GB" dirty="0"/>
              <a:t>2) cross-attention from tokens (as queries) to the image </a:t>
            </a:r>
            <a:r>
              <a:rPr lang="en-GB" dirty="0" smtClean="0"/>
              <a:t>embedding</a:t>
            </a:r>
          </a:p>
          <a:p>
            <a:pPr marL="0" indent="0">
              <a:buNone/>
            </a:pPr>
            <a:r>
              <a:rPr lang="en-GB" dirty="0"/>
              <a:t>(3) MLP updates each </a:t>
            </a:r>
            <a:r>
              <a:rPr lang="en-GB" dirty="0" smtClean="0"/>
              <a:t>token</a:t>
            </a:r>
          </a:p>
          <a:p>
            <a:pPr marL="0" indent="0">
              <a:buNone/>
            </a:pPr>
            <a:r>
              <a:rPr lang="en-GB" dirty="0"/>
              <a:t>(4) cross-attention from the image embedding (as queries) to tokens</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44106"/>
          <a:stretch/>
        </p:blipFill>
        <p:spPr bwMode="auto">
          <a:xfrm>
            <a:off x="4283968" y="1556792"/>
            <a:ext cx="4669496"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102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dirty="0" smtClean="0"/>
              <a:t>Architecture breakdown</a:t>
            </a:r>
            <a:endParaRPr lang="en-GB" dirty="0"/>
          </a:p>
        </p:txBody>
      </p:sp>
      <p:sp>
        <p:nvSpPr>
          <p:cNvPr id="3" name="Content Placeholder 2"/>
          <p:cNvSpPr>
            <a:spLocks noGrp="1"/>
          </p:cNvSpPr>
          <p:nvPr>
            <p:ph idx="1"/>
          </p:nvPr>
        </p:nvSpPr>
        <p:spPr>
          <a:xfrm>
            <a:off x="457200" y="1600206"/>
            <a:ext cx="8363272" cy="4525963"/>
          </a:xfrm>
        </p:spPr>
        <p:txBody>
          <a:bodyPr>
            <a:normAutofit/>
          </a:bodyPr>
          <a:lstStyle/>
          <a:p>
            <a:r>
              <a:rPr lang="en-GB" dirty="0"/>
              <a:t>To ensure the decoder has access to critical geometric information the positional encodings are added to the image embedding whenever they participate in an attention </a:t>
            </a:r>
            <a:r>
              <a:rPr lang="en-GB" dirty="0" smtClean="0"/>
              <a:t>layer</a:t>
            </a:r>
          </a:p>
          <a:p>
            <a:r>
              <a:rPr lang="en-GB" dirty="0" smtClean="0"/>
              <a:t>The </a:t>
            </a:r>
            <a:r>
              <a:rPr lang="en-GB" dirty="0"/>
              <a:t>entire original prompt tokens (including their positional encodings) are re-added to the updated tokens whenever they participate in an attention layer</a:t>
            </a:r>
          </a:p>
        </p:txBody>
      </p:sp>
    </p:spTree>
    <p:extLst>
      <p:ext uri="{BB962C8B-B14F-4D97-AF65-F5344CB8AC3E}">
        <p14:creationId xmlns:p14="http://schemas.microsoft.com/office/powerpoint/2010/main" val="4007574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sz="3600" dirty="0" smtClean="0"/>
              <a:t>Architecture breakdown – Mask encoder</a:t>
            </a:r>
            <a:endParaRPr lang="en-GB" sz="3600" dirty="0"/>
          </a:p>
        </p:txBody>
      </p:sp>
      <p:sp>
        <p:nvSpPr>
          <p:cNvPr id="3" name="Content Placeholder 2"/>
          <p:cNvSpPr>
            <a:spLocks noGrp="1"/>
          </p:cNvSpPr>
          <p:nvPr>
            <p:ph idx="1"/>
          </p:nvPr>
        </p:nvSpPr>
        <p:spPr/>
        <p:txBody>
          <a:bodyPr/>
          <a:lstStyle/>
          <a:p>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9154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3275" y="5157192"/>
            <a:ext cx="4572000" cy="923330"/>
          </a:xfrm>
          <a:prstGeom prst="rect">
            <a:avLst/>
          </a:prstGeom>
        </p:spPr>
        <p:txBody>
          <a:bodyPr>
            <a:spAutoFit/>
          </a:bodyPr>
          <a:lstStyle/>
          <a:p>
            <a:r>
              <a:rPr lang="en-GB" dirty="0" smtClean="0">
                <a:solidFill>
                  <a:srgbClr val="FF0000"/>
                </a:solidFill>
              </a:rPr>
              <a:t>“Prompt aware image </a:t>
            </a:r>
            <a:r>
              <a:rPr lang="en-GB" dirty="0" err="1" smtClean="0">
                <a:solidFill>
                  <a:srgbClr val="FF0000"/>
                </a:solidFill>
              </a:rPr>
              <a:t>embeddings</a:t>
            </a:r>
            <a:r>
              <a:rPr lang="en-GB" dirty="0" smtClean="0">
                <a:solidFill>
                  <a:srgbClr val="FF0000"/>
                </a:solidFill>
              </a:rPr>
              <a:t>”</a:t>
            </a:r>
          </a:p>
          <a:p>
            <a:r>
              <a:rPr lang="en-GB" dirty="0" smtClean="0">
                <a:solidFill>
                  <a:srgbClr val="FF0000"/>
                </a:solidFill>
              </a:rPr>
              <a:t>- </a:t>
            </a:r>
            <a:r>
              <a:rPr lang="en-GB" dirty="0" err="1" smtClean="0">
                <a:solidFill>
                  <a:srgbClr val="FF0000"/>
                </a:solidFill>
              </a:rPr>
              <a:t>Upsampled</a:t>
            </a:r>
            <a:r>
              <a:rPr lang="en-GB" dirty="0" smtClean="0">
                <a:solidFill>
                  <a:srgbClr val="FF0000"/>
                </a:solidFill>
              </a:rPr>
              <a:t> by 4</a:t>
            </a:r>
            <a:r>
              <a:rPr lang="en-GB" dirty="0">
                <a:solidFill>
                  <a:srgbClr val="FF0000"/>
                </a:solidFill>
              </a:rPr>
              <a:t>× with two transposed convolutional </a:t>
            </a:r>
            <a:r>
              <a:rPr lang="en-GB" dirty="0" smtClean="0">
                <a:solidFill>
                  <a:srgbClr val="FF0000"/>
                </a:solidFill>
              </a:rPr>
              <a:t>layers </a:t>
            </a:r>
            <a:endParaRPr lang="en-GB" dirty="0">
              <a:solidFill>
                <a:srgbClr val="FF0000"/>
              </a:solidFill>
            </a:endParaRPr>
          </a:p>
        </p:txBody>
      </p:sp>
      <p:cxnSp>
        <p:nvCxnSpPr>
          <p:cNvPr id="6" name="Straight Arrow Connector 5"/>
          <p:cNvCxnSpPr/>
          <p:nvPr/>
        </p:nvCxnSpPr>
        <p:spPr>
          <a:xfrm flipV="1">
            <a:off x="1907704" y="2852936"/>
            <a:ext cx="3777571" cy="230425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7498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SAM</a:t>
            </a:r>
            <a:br>
              <a:rPr lang="en-GB" dirty="0" smtClean="0"/>
            </a:br>
            <a:r>
              <a:rPr lang="en-GB" sz="3600" dirty="0" smtClean="0"/>
              <a:t>Architecture breakdown – Mask encoder</a:t>
            </a:r>
            <a:endParaRPr lang="en-GB" sz="3600" dirty="0"/>
          </a:p>
        </p:txBody>
      </p:sp>
      <p:sp>
        <p:nvSpPr>
          <p:cNvPr id="3" name="Content Placeholder 2"/>
          <p:cNvSpPr>
            <a:spLocks noGrp="1"/>
          </p:cNvSpPr>
          <p:nvPr>
            <p:ph idx="1"/>
          </p:nvPr>
        </p:nvSpPr>
        <p:spPr/>
        <p:txBody>
          <a:bodyPr/>
          <a:lstStyle/>
          <a:p>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9154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5576" y="5157192"/>
            <a:ext cx="7704856" cy="1200329"/>
          </a:xfrm>
          <a:prstGeom prst="rect">
            <a:avLst/>
          </a:prstGeom>
        </p:spPr>
        <p:txBody>
          <a:bodyPr wrap="square">
            <a:spAutoFit/>
          </a:bodyPr>
          <a:lstStyle/>
          <a:p>
            <a:r>
              <a:rPr lang="en-GB" dirty="0" smtClean="0">
                <a:solidFill>
                  <a:srgbClr val="FF0000"/>
                </a:solidFill>
              </a:rPr>
              <a:t>“Image aware prompt </a:t>
            </a:r>
            <a:r>
              <a:rPr lang="en-GB" dirty="0" err="1" smtClean="0">
                <a:solidFill>
                  <a:srgbClr val="FF0000"/>
                </a:solidFill>
              </a:rPr>
              <a:t>embeddings</a:t>
            </a:r>
            <a:r>
              <a:rPr lang="en-GB" dirty="0" smtClean="0">
                <a:solidFill>
                  <a:srgbClr val="FF0000"/>
                </a:solidFill>
              </a:rPr>
              <a:t>”</a:t>
            </a:r>
            <a:endParaRPr lang="en-GB" dirty="0">
              <a:solidFill>
                <a:srgbClr val="FF0000"/>
              </a:solidFill>
            </a:endParaRPr>
          </a:p>
          <a:p>
            <a:pPr marL="285750" indent="-285750">
              <a:buFontTx/>
              <a:buChar char="-"/>
            </a:pPr>
            <a:r>
              <a:rPr lang="en-GB" dirty="0" smtClean="0">
                <a:solidFill>
                  <a:srgbClr val="FF0000"/>
                </a:solidFill>
              </a:rPr>
              <a:t>the </a:t>
            </a:r>
            <a:r>
              <a:rPr lang="en-GB" dirty="0">
                <a:solidFill>
                  <a:srgbClr val="FF0000"/>
                </a:solidFill>
              </a:rPr>
              <a:t>tokens attend once more to the image </a:t>
            </a:r>
            <a:r>
              <a:rPr lang="en-GB" dirty="0" smtClean="0">
                <a:solidFill>
                  <a:srgbClr val="FF0000"/>
                </a:solidFill>
              </a:rPr>
              <a:t>embedding</a:t>
            </a:r>
          </a:p>
          <a:p>
            <a:pPr marL="285750" indent="-285750">
              <a:buFontTx/>
              <a:buChar char="-"/>
            </a:pPr>
            <a:r>
              <a:rPr lang="en-GB" dirty="0" smtClean="0">
                <a:solidFill>
                  <a:srgbClr val="FF0000"/>
                </a:solidFill>
              </a:rPr>
              <a:t>passed to </a:t>
            </a:r>
            <a:r>
              <a:rPr lang="en-GB" dirty="0">
                <a:solidFill>
                  <a:srgbClr val="FF0000"/>
                </a:solidFill>
              </a:rPr>
              <a:t>a small 3-layer MLP that outputs a vector matching the channel dimension of the </a:t>
            </a:r>
            <a:r>
              <a:rPr lang="en-GB" dirty="0" err="1">
                <a:solidFill>
                  <a:srgbClr val="FF0000"/>
                </a:solidFill>
              </a:rPr>
              <a:t>upscaled</a:t>
            </a:r>
            <a:r>
              <a:rPr lang="en-GB" dirty="0">
                <a:solidFill>
                  <a:srgbClr val="FF0000"/>
                </a:solidFill>
              </a:rPr>
              <a:t> image embedding</a:t>
            </a:r>
          </a:p>
        </p:txBody>
      </p:sp>
      <p:cxnSp>
        <p:nvCxnSpPr>
          <p:cNvPr id="6" name="Straight Arrow Connector 5"/>
          <p:cNvCxnSpPr/>
          <p:nvPr/>
        </p:nvCxnSpPr>
        <p:spPr>
          <a:xfrm flipV="1">
            <a:off x="1907704" y="3861048"/>
            <a:ext cx="3600400" cy="12961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3371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EEML summer school</a:t>
            </a:r>
          </a:p>
        </p:txBody>
      </p:sp>
      <p:sp>
        <p:nvSpPr>
          <p:cNvPr id="3" name="Content Placeholder 2"/>
          <p:cNvSpPr>
            <a:spLocks noGrp="1"/>
          </p:cNvSpPr>
          <p:nvPr>
            <p:ph type="subTitle" idx="1"/>
          </p:nvPr>
        </p:nvSpPr>
        <p:spPr/>
        <p:txBody>
          <a:bodyPr/>
          <a:lstStyle/>
          <a:p>
            <a:pPr marL="0" indent="0">
              <a:buNone/>
            </a:pPr>
            <a:r>
              <a:rPr lang="en-GB" dirty="0">
                <a:hlinkClick r:id="rId2"/>
              </a:rPr>
              <a:t>https://www.eeml.eu/home</a:t>
            </a:r>
            <a:r>
              <a:rPr lang="en-GB" dirty="0"/>
              <a:t> </a:t>
            </a:r>
          </a:p>
        </p:txBody>
      </p:sp>
    </p:spTree>
    <p:extLst>
      <p:ext uri="{BB962C8B-B14F-4D97-AF65-F5344CB8AC3E}">
        <p14:creationId xmlns:p14="http://schemas.microsoft.com/office/powerpoint/2010/main" val="985104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fontScale="90000"/>
          </a:bodyPr>
          <a:lstStyle/>
          <a:p>
            <a:r>
              <a:rPr lang="en-GB" dirty="0" smtClean="0"/>
              <a:t>SAM</a:t>
            </a:r>
            <a:br>
              <a:rPr lang="en-GB" dirty="0" smtClean="0"/>
            </a:br>
            <a:r>
              <a:rPr lang="en-GB" dirty="0" smtClean="0"/>
              <a:t>Resolving ambiguity</a:t>
            </a:r>
            <a:endParaRPr lang="en-GB" dirty="0"/>
          </a:p>
        </p:txBody>
      </p:sp>
      <p:sp>
        <p:nvSpPr>
          <p:cNvPr id="3" name="Content Placeholder 2"/>
          <p:cNvSpPr>
            <a:spLocks noGrp="1"/>
          </p:cNvSpPr>
          <p:nvPr>
            <p:ph idx="1"/>
          </p:nvPr>
        </p:nvSpPr>
        <p:spPr>
          <a:xfrm>
            <a:off x="540995" y="1268760"/>
            <a:ext cx="8229600" cy="4525963"/>
          </a:xfrm>
        </p:spPr>
        <p:txBody>
          <a:bodyPr/>
          <a:lstStyle/>
          <a:p>
            <a:r>
              <a:rPr lang="en-GB" dirty="0"/>
              <a:t>With one output, the model will average multiple valid masks (</a:t>
            </a:r>
            <a:r>
              <a:rPr lang="en-GB" dirty="0" smtClean="0"/>
              <a:t>ambiguous prompt)</a:t>
            </a:r>
          </a:p>
          <a:p>
            <a:r>
              <a:rPr lang="en-GB" dirty="0" smtClean="0"/>
              <a:t>Model predicts 3 output masks</a:t>
            </a:r>
          </a:p>
          <a:p>
            <a:pPr lvl="1"/>
            <a:r>
              <a:rPr lang="en-GB" dirty="0" smtClean="0"/>
              <a:t>Whole</a:t>
            </a:r>
          </a:p>
          <a:p>
            <a:pPr lvl="1"/>
            <a:r>
              <a:rPr lang="en-GB" dirty="0" smtClean="0"/>
              <a:t>Part</a:t>
            </a:r>
          </a:p>
          <a:p>
            <a:pPr lvl="1"/>
            <a:r>
              <a:rPr lang="en-GB" dirty="0" smtClean="0"/>
              <a:t>Subpart</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342" y="2924944"/>
            <a:ext cx="3496037" cy="374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911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a:t>
            </a:r>
            <a:endParaRPr lang="en-GB" dirty="0"/>
          </a:p>
        </p:txBody>
      </p:sp>
      <p:sp>
        <p:nvSpPr>
          <p:cNvPr id="3" name="Content Placeholder 2"/>
          <p:cNvSpPr>
            <a:spLocks noGrp="1"/>
          </p:cNvSpPr>
          <p:nvPr>
            <p:ph idx="1"/>
          </p:nvPr>
        </p:nvSpPr>
        <p:spPr/>
        <p:txBody>
          <a:bodyPr/>
          <a:lstStyle/>
          <a:p>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01449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929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Interactive training</a:t>
            </a:r>
            <a:br>
              <a:rPr lang="en-GB" dirty="0" smtClean="0"/>
            </a:br>
            <a:r>
              <a:rPr lang="en-GB" dirty="0" smtClean="0"/>
              <a:t>Round 1</a:t>
            </a:r>
            <a:endParaRPr lang="en-GB" dirty="0"/>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31" y="1628800"/>
            <a:ext cx="81534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504" y="6475283"/>
            <a:ext cx="4572000" cy="246221"/>
          </a:xfrm>
          <a:prstGeom prst="rect">
            <a:avLst/>
          </a:prstGeom>
        </p:spPr>
        <p:txBody>
          <a:bodyPr>
            <a:spAutoFit/>
          </a:bodyPr>
          <a:lstStyle/>
          <a:p>
            <a:r>
              <a:rPr lang="en-GB" sz="1000" dirty="0">
                <a:hlinkClick r:id="rId3"/>
              </a:rPr>
              <a:t>https://</a:t>
            </a:r>
            <a:r>
              <a:rPr lang="en-GB" sz="1000" dirty="0" smtClean="0">
                <a:hlinkClick r:id="rId3"/>
              </a:rPr>
              <a:t>www.youtube.com/watch?v=OhxJkqD1vuE</a:t>
            </a:r>
            <a:r>
              <a:rPr lang="en-GB" sz="1000" dirty="0" smtClean="0"/>
              <a:t> </a:t>
            </a:r>
            <a:endParaRPr lang="en-GB" sz="1000" dirty="0"/>
          </a:p>
        </p:txBody>
      </p:sp>
    </p:spTree>
    <p:extLst>
      <p:ext uri="{BB962C8B-B14F-4D97-AF65-F5344CB8AC3E}">
        <p14:creationId xmlns:p14="http://schemas.microsoft.com/office/powerpoint/2010/main" val="3930847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Interactive </a:t>
            </a:r>
            <a:r>
              <a:rPr lang="en-GB" dirty="0" smtClean="0"/>
              <a:t>training</a:t>
            </a:r>
            <a:br>
              <a:rPr lang="en-GB" dirty="0" smtClean="0"/>
            </a:br>
            <a:r>
              <a:rPr lang="en-GB" dirty="0"/>
              <a:t>Round 1</a:t>
            </a:r>
          </a:p>
        </p:txBody>
      </p:sp>
      <p:sp>
        <p:nvSpPr>
          <p:cNvPr id="3" name="Content Placeholder 2"/>
          <p:cNvSpPr>
            <a:spLocks noGrp="1"/>
          </p:cNvSpPr>
          <p:nvPr>
            <p:ph idx="1"/>
          </p:nvPr>
        </p:nvSpPr>
        <p:spPr/>
        <p:txBody>
          <a:bodyPr/>
          <a:lstStyle/>
          <a:p>
            <a:endParaRPr lang="en-GB"/>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00808"/>
            <a:ext cx="88487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7504" y="6475283"/>
            <a:ext cx="4572000" cy="246221"/>
          </a:xfrm>
          <a:prstGeom prst="rect">
            <a:avLst/>
          </a:prstGeom>
        </p:spPr>
        <p:txBody>
          <a:bodyPr>
            <a:spAutoFit/>
          </a:bodyPr>
          <a:lstStyle/>
          <a:p>
            <a:r>
              <a:rPr lang="en-GB" sz="1000" dirty="0">
                <a:hlinkClick r:id="rId3"/>
              </a:rPr>
              <a:t>https://</a:t>
            </a:r>
            <a:r>
              <a:rPr lang="en-GB" sz="1000" dirty="0" smtClean="0">
                <a:hlinkClick r:id="rId3"/>
              </a:rPr>
              <a:t>www.youtube.com/watch?v=OhxJkqD1vuE</a:t>
            </a:r>
            <a:r>
              <a:rPr lang="en-GB" sz="1000" dirty="0" smtClean="0"/>
              <a:t> </a:t>
            </a:r>
            <a:endParaRPr lang="en-GB" sz="1000" dirty="0"/>
          </a:p>
        </p:txBody>
      </p:sp>
    </p:spTree>
    <p:extLst>
      <p:ext uri="{BB962C8B-B14F-4D97-AF65-F5344CB8AC3E}">
        <p14:creationId xmlns:p14="http://schemas.microsoft.com/office/powerpoint/2010/main" val="1410928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Interactive training</a:t>
            </a:r>
            <a:br>
              <a:rPr lang="en-GB" dirty="0" smtClean="0"/>
            </a:br>
            <a:r>
              <a:rPr lang="en-GB" dirty="0"/>
              <a:t>Round 1</a:t>
            </a:r>
          </a:p>
        </p:txBody>
      </p:sp>
      <p:sp>
        <p:nvSpPr>
          <p:cNvPr id="3" name="Content Placeholder 2"/>
          <p:cNvSpPr>
            <a:spLocks noGrp="1"/>
          </p:cNvSpPr>
          <p:nvPr>
            <p:ph idx="1"/>
          </p:nvPr>
        </p:nvSpPr>
        <p:spPr/>
        <p:txBody>
          <a:bodyPr/>
          <a:lstStyle/>
          <a:p>
            <a:endParaRPr lang="en-GB"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00808"/>
            <a:ext cx="812651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16016" y="5661248"/>
            <a:ext cx="3960440" cy="923330"/>
          </a:xfrm>
          <a:prstGeom prst="rect">
            <a:avLst/>
          </a:prstGeom>
          <a:noFill/>
        </p:spPr>
        <p:txBody>
          <a:bodyPr wrap="square" rtlCol="0">
            <a:spAutoFit/>
          </a:bodyPr>
          <a:lstStyle/>
          <a:p>
            <a:r>
              <a:rPr lang="en-GB" dirty="0" smtClean="0">
                <a:solidFill>
                  <a:srgbClr val="FF0000"/>
                </a:solidFill>
              </a:rPr>
              <a:t>Sample a point from the error region, and input it into the network as a new  point prompt</a:t>
            </a:r>
            <a:endParaRPr lang="en-GB" dirty="0">
              <a:solidFill>
                <a:srgbClr val="FF0000"/>
              </a:solidFill>
            </a:endParaRPr>
          </a:p>
        </p:txBody>
      </p:sp>
      <p:cxnSp>
        <p:nvCxnSpPr>
          <p:cNvPr id="7" name="Straight Arrow Connector 6"/>
          <p:cNvCxnSpPr/>
          <p:nvPr/>
        </p:nvCxnSpPr>
        <p:spPr>
          <a:xfrm flipV="1">
            <a:off x="6228184" y="3356992"/>
            <a:ext cx="720080" cy="249393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107504" y="6475283"/>
            <a:ext cx="4572000" cy="246221"/>
          </a:xfrm>
          <a:prstGeom prst="rect">
            <a:avLst/>
          </a:prstGeom>
        </p:spPr>
        <p:txBody>
          <a:bodyPr>
            <a:spAutoFit/>
          </a:bodyPr>
          <a:lstStyle/>
          <a:p>
            <a:r>
              <a:rPr lang="en-GB" sz="1000" dirty="0">
                <a:hlinkClick r:id="rId3"/>
              </a:rPr>
              <a:t>https://</a:t>
            </a:r>
            <a:r>
              <a:rPr lang="en-GB" sz="1000" dirty="0" smtClean="0">
                <a:hlinkClick r:id="rId3"/>
              </a:rPr>
              <a:t>www.youtube.com/watch?v=OhxJkqD1vuE</a:t>
            </a:r>
            <a:r>
              <a:rPr lang="en-GB" sz="1000" dirty="0" smtClean="0"/>
              <a:t> </a:t>
            </a:r>
            <a:endParaRPr lang="en-GB" sz="1000" dirty="0"/>
          </a:p>
        </p:txBody>
      </p:sp>
    </p:spTree>
    <p:extLst>
      <p:ext uri="{BB962C8B-B14F-4D97-AF65-F5344CB8AC3E}">
        <p14:creationId xmlns:p14="http://schemas.microsoft.com/office/powerpoint/2010/main" val="86472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Interactive training</a:t>
            </a:r>
            <a:endParaRPr lang="en-GB" dirty="0"/>
          </a:p>
        </p:txBody>
      </p:sp>
      <p:sp>
        <p:nvSpPr>
          <p:cNvPr id="3" name="Content Placeholder 2"/>
          <p:cNvSpPr>
            <a:spLocks noGrp="1"/>
          </p:cNvSpPr>
          <p:nvPr>
            <p:ph idx="1"/>
          </p:nvPr>
        </p:nvSpPr>
        <p:spPr/>
        <p:txBody>
          <a:bodyPr/>
          <a:lstStyle/>
          <a:p>
            <a:endParaRPr lang="en-GB" dirty="0"/>
          </a:p>
        </p:txBody>
      </p:sp>
      <p:sp>
        <p:nvSpPr>
          <p:cNvPr id="10" name="Rectangle 9"/>
          <p:cNvSpPr/>
          <p:nvPr/>
        </p:nvSpPr>
        <p:spPr>
          <a:xfrm>
            <a:off x="107504" y="6475283"/>
            <a:ext cx="4572000" cy="246221"/>
          </a:xfrm>
          <a:prstGeom prst="rect">
            <a:avLst/>
          </a:prstGeom>
        </p:spPr>
        <p:txBody>
          <a:bodyPr>
            <a:spAutoFit/>
          </a:bodyPr>
          <a:lstStyle/>
          <a:p>
            <a:r>
              <a:rPr lang="en-GB" sz="1000" dirty="0">
                <a:hlinkClick r:id="rId2"/>
              </a:rPr>
              <a:t>https://</a:t>
            </a:r>
            <a:r>
              <a:rPr lang="en-GB" sz="1000" dirty="0" smtClean="0">
                <a:hlinkClick r:id="rId2"/>
              </a:rPr>
              <a:t>www.youtube.com/watch?v=OhxJkqD1vuE</a:t>
            </a:r>
            <a:r>
              <a:rPr lang="en-GB" sz="1000" dirty="0" smtClean="0"/>
              <a:t> </a:t>
            </a:r>
            <a:endParaRPr lang="en-GB" sz="10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77" y="1628800"/>
            <a:ext cx="8582025"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45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Interacting training</a:t>
            </a:r>
            <a:br>
              <a:rPr lang="en-GB" dirty="0" smtClean="0"/>
            </a:br>
            <a:r>
              <a:rPr lang="en-GB" dirty="0" smtClean="0"/>
              <a:t>Round 2…</a:t>
            </a:r>
            <a:endParaRPr lang="en-GB" dirty="0"/>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357"/>
          <a:stretch/>
        </p:blipFill>
        <p:spPr bwMode="auto">
          <a:xfrm>
            <a:off x="616837" y="1556792"/>
            <a:ext cx="7972425" cy="451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5620740"/>
            <a:ext cx="4620648" cy="11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630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Interactive training</a:t>
            </a:r>
            <a:endParaRPr lang="en-GB" dirty="0"/>
          </a:p>
        </p:txBody>
      </p:sp>
      <p:sp>
        <p:nvSpPr>
          <p:cNvPr id="3" name="Content Placeholder 2"/>
          <p:cNvSpPr>
            <a:spLocks noGrp="1"/>
          </p:cNvSpPr>
          <p:nvPr>
            <p:ph idx="1"/>
          </p:nvPr>
        </p:nvSpPr>
        <p:spPr/>
        <p:txBody>
          <a:bodyPr>
            <a:normAutofit lnSpcReduction="10000"/>
          </a:bodyPr>
          <a:lstStyle/>
          <a:p>
            <a:r>
              <a:rPr lang="en-GB" dirty="0" smtClean="0"/>
              <a:t>In total 11 </a:t>
            </a:r>
            <a:r>
              <a:rPr lang="en-GB" dirty="0"/>
              <a:t>total </a:t>
            </a:r>
            <a:r>
              <a:rPr lang="en-GB" dirty="0" smtClean="0"/>
              <a:t>iterations:</a:t>
            </a:r>
          </a:p>
          <a:p>
            <a:pPr lvl="1"/>
            <a:r>
              <a:rPr lang="en-GB" dirty="0" smtClean="0"/>
              <a:t>one </a:t>
            </a:r>
            <a:r>
              <a:rPr lang="en-GB" dirty="0"/>
              <a:t>sampled initial input </a:t>
            </a:r>
            <a:r>
              <a:rPr lang="en-GB" dirty="0" smtClean="0"/>
              <a:t>prompt</a:t>
            </a:r>
          </a:p>
          <a:p>
            <a:pPr lvl="1"/>
            <a:r>
              <a:rPr lang="en-GB" dirty="0" smtClean="0"/>
              <a:t>8 </a:t>
            </a:r>
            <a:r>
              <a:rPr lang="en-GB" dirty="0"/>
              <a:t>iteratively sampled </a:t>
            </a:r>
            <a:r>
              <a:rPr lang="en-GB" dirty="0" smtClean="0"/>
              <a:t>points (8 found empirically)</a:t>
            </a:r>
          </a:p>
          <a:p>
            <a:pPr lvl="1"/>
            <a:r>
              <a:rPr lang="en-GB" dirty="0" smtClean="0"/>
              <a:t>two </a:t>
            </a:r>
            <a:r>
              <a:rPr lang="en-GB" dirty="0"/>
              <a:t>iterations where no new external information is supplied to the model so it can learn to refine its own mask </a:t>
            </a:r>
            <a:r>
              <a:rPr lang="en-GB" dirty="0" smtClean="0"/>
              <a:t>predictions</a:t>
            </a:r>
          </a:p>
          <a:p>
            <a:pPr lvl="2"/>
            <a:r>
              <a:rPr lang="en-GB" dirty="0"/>
              <a:t>One of these iterations is randomly inserted among the</a:t>
            </a:r>
          </a:p>
          <a:p>
            <a:pPr lvl="2"/>
            <a:r>
              <a:rPr lang="en-GB" dirty="0"/>
              <a:t>8 iteratively sampled points, and the other is always at the</a:t>
            </a:r>
          </a:p>
          <a:p>
            <a:pPr lvl="2"/>
            <a:r>
              <a:rPr lang="en-GB" dirty="0"/>
              <a:t>end.</a:t>
            </a:r>
          </a:p>
        </p:txBody>
      </p:sp>
    </p:spTree>
    <p:extLst>
      <p:ext uri="{BB962C8B-B14F-4D97-AF65-F5344CB8AC3E}">
        <p14:creationId xmlns:p14="http://schemas.microsoft.com/office/powerpoint/2010/main" val="40544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STABLE DIFUSSION</a:t>
            </a:r>
          </a:p>
        </p:txBody>
      </p:sp>
      <p:sp>
        <p:nvSpPr>
          <p:cNvPr id="5" name="Subtitle 4"/>
          <p:cNvSpPr>
            <a:spLocks noGrp="1"/>
          </p:cNvSpPr>
          <p:nvPr>
            <p:ph type="subTitle" idx="1"/>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364" y="3933056"/>
            <a:ext cx="67564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2E24EC8B-C991-6F77-D376-1B36802A4F14}"/>
              </a:ext>
            </a:extLst>
          </p:cNvPr>
          <p:cNvSpPr txBox="1"/>
          <p:nvPr/>
        </p:nvSpPr>
        <p:spPr>
          <a:xfrm>
            <a:off x="107504" y="6453336"/>
            <a:ext cx="4572000" cy="276999"/>
          </a:xfrm>
          <a:prstGeom prst="rect">
            <a:avLst/>
          </a:prstGeom>
          <a:noFill/>
        </p:spPr>
        <p:txBody>
          <a:bodyPr wrap="square">
            <a:spAutoFit/>
          </a:bodyPr>
          <a:lstStyle/>
          <a:p>
            <a:r>
              <a:rPr lang="en-US" sz="1200">
                <a:hlinkClick r:id="rId3"/>
              </a:rPr>
              <a:t>https://arxiv.org/abs/2112.10752</a:t>
            </a:r>
            <a:r>
              <a:rPr lang="en-US" sz="1200"/>
              <a:t> </a:t>
            </a:r>
          </a:p>
        </p:txBody>
      </p:sp>
    </p:spTree>
    <p:extLst>
      <p:ext uri="{BB962C8B-B14F-4D97-AF65-F5344CB8AC3E}">
        <p14:creationId xmlns:p14="http://schemas.microsoft.com/office/powerpoint/2010/main" val="3418641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Stable diffusion</a:t>
            </a:r>
          </a:p>
        </p:txBody>
      </p:sp>
      <p:sp>
        <p:nvSpPr>
          <p:cNvPr id="3" name="Content Placeholder 2"/>
          <p:cNvSpPr>
            <a:spLocks noGrp="1"/>
          </p:cNvSpPr>
          <p:nvPr>
            <p:ph idx="1"/>
          </p:nvPr>
        </p:nvSpPr>
        <p:spPr/>
        <p:txBody>
          <a:bodyPr/>
          <a:lstStyle/>
          <a:p>
            <a:r>
              <a:rPr lang="en-GB" dirty="0">
                <a:hlinkClick r:id="rId2"/>
              </a:rPr>
              <a:t>https://www.youtube.com/watch?v=kVpDARqZdrQ&amp;t=113s&amp;ab_channel=AndrejKarpathy </a:t>
            </a:r>
          </a:p>
          <a:p>
            <a:r>
              <a:rPr lang="en-GB" dirty="0">
                <a:hlinkClick r:id="rId2"/>
              </a:rPr>
              <a:t>https://www.youtube.com/watch?v=sM9bozW295Q&amp;ab_channel=AndrejKarpathy</a:t>
            </a:r>
            <a:r>
              <a:rPr lang="en-GB" dirty="0"/>
              <a:t> </a:t>
            </a:r>
          </a:p>
          <a:p>
            <a:r>
              <a:rPr lang="en-GB" dirty="0">
                <a:hlinkClick r:id="rId3"/>
              </a:rPr>
              <a:t>https://www.youtube.com/watch?v=Jv1ayv-04H4&amp;ab_channel=AndrejKarpathy</a:t>
            </a:r>
            <a:r>
              <a:rPr lang="en-GB" dirty="0"/>
              <a:t> </a:t>
            </a:r>
          </a:p>
        </p:txBody>
      </p:sp>
    </p:spTree>
    <p:extLst>
      <p:ext uri="{BB962C8B-B14F-4D97-AF65-F5344CB8AC3E}">
        <p14:creationId xmlns:p14="http://schemas.microsoft.com/office/powerpoint/2010/main" val="26562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Foundation models</a:t>
            </a:r>
            <a:endParaRPr lang="en-GB" dirty="0"/>
          </a:p>
        </p:txBody>
      </p:sp>
      <p:sp>
        <p:nvSpPr>
          <p:cNvPr id="5" name="Subtitle 4"/>
          <p:cNvSpPr>
            <a:spLocks noGrp="1"/>
          </p:cNvSpPr>
          <p:nvPr>
            <p:ph type="subTitle" idx="1"/>
          </p:nvPr>
        </p:nvSpPr>
        <p:spPr/>
        <p:txBody>
          <a:bodyPr>
            <a:normAutofit fontScale="85000" lnSpcReduction="10000"/>
          </a:bodyPr>
          <a:lstStyle/>
          <a:p>
            <a:r>
              <a:rPr lang="en-GB" b="1" dirty="0" smtClean="0"/>
              <a:t>Foundation </a:t>
            </a:r>
            <a:r>
              <a:rPr lang="en-GB" b="1" dirty="0"/>
              <a:t>models </a:t>
            </a:r>
            <a:r>
              <a:rPr lang="en-GB" dirty="0"/>
              <a:t>are a promising development that can perform zero-shot and few-shot learning for new datasets and tasks often by using “prompting” techniques</a:t>
            </a:r>
          </a:p>
        </p:txBody>
      </p:sp>
    </p:spTree>
    <p:extLst>
      <p:ext uri="{BB962C8B-B14F-4D97-AF65-F5344CB8AC3E}">
        <p14:creationId xmlns:p14="http://schemas.microsoft.com/office/powerpoint/2010/main" val="3171745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Stable diffusion</a:t>
            </a:r>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1026" name="Picture 2">
            <a:extLst>
              <a:ext uri="{FF2B5EF4-FFF2-40B4-BE49-F238E27FC236}">
                <a16:creationId xmlns:a16="http://schemas.microsoft.com/office/drawing/2014/main" xmlns="" id="{B4B8A18A-5706-9322-2863-B170505463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9976" y="1417638"/>
            <a:ext cx="5004048" cy="2148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782B8692-32D9-9AAB-67D6-86E38EAE73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8483" y="4005064"/>
            <a:ext cx="5087034"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28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Stable diffusion</a:t>
            </a:r>
          </a:p>
        </p:txBody>
      </p:sp>
      <p:sp>
        <p:nvSpPr>
          <p:cNvPr id="3" name="Content Placeholder 2"/>
          <p:cNvSpPr>
            <a:spLocks noGrp="1"/>
          </p:cNvSpPr>
          <p:nvPr>
            <p:ph idx="1"/>
          </p:nvPr>
        </p:nvSpPr>
        <p:spPr/>
        <p:txBody>
          <a:bodyPr/>
          <a:lstStyle/>
          <a:p>
            <a:endParaRPr lang="en-GB" dirty="0"/>
          </a:p>
        </p:txBody>
      </p:sp>
      <p:pic>
        <p:nvPicPr>
          <p:cNvPr id="2050" name="Picture 2" descr="https://jalammar.github.io/images/stable-diffusion/stable-diffusion-components-and-tens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8437826"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3"/>
              </a:rPr>
              <a:t>https://jalammar.github.io/illustrated-stable-diffusion/</a:t>
            </a:r>
            <a:r>
              <a:rPr lang="en-GB" sz="900" dirty="0"/>
              <a:t> </a:t>
            </a:r>
          </a:p>
        </p:txBody>
      </p:sp>
      <p:sp>
        <p:nvSpPr>
          <p:cNvPr id="5" name="Rectangle 4">
            <a:extLst>
              <a:ext uri="{FF2B5EF4-FFF2-40B4-BE49-F238E27FC236}">
                <a16:creationId xmlns:a16="http://schemas.microsoft.com/office/drawing/2014/main" xmlns="" id="{5D03B888-8DD3-3DB1-76CA-D8E85CDB4E9D}"/>
              </a:ext>
            </a:extLst>
          </p:cNvPr>
          <p:cNvSpPr/>
          <p:nvPr/>
        </p:nvSpPr>
        <p:spPr>
          <a:xfrm>
            <a:off x="3203848" y="2708920"/>
            <a:ext cx="4680520" cy="23762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1DE90342-B7F6-D24D-1F63-B50BCC518994}"/>
              </a:ext>
            </a:extLst>
          </p:cNvPr>
          <p:cNvSpPr txBox="1"/>
          <p:nvPr/>
        </p:nvSpPr>
        <p:spPr>
          <a:xfrm>
            <a:off x="4860032" y="5030917"/>
            <a:ext cx="1733039" cy="369332"/>
          </a:xfrm>
          <a:prstGeom prst="rect">
            <a:avLst/>
          </a:prstGeom>
          <a:noFill/>
        </p:spPr>
        <p:txBody>
          <a:bodyPr wrap="none" rtlCol="0">
            <a:spAutoFit/>
          </a:bodyPr>
          <a:lstStyle/>
          <a:p>
            <a:r>
              <a:rPr lang="en-US">
                <a:solidFill>
                  <a:srgbClr val="FF0000"/>
                </a:solidFill>
              </a:rPr>
              <a:t>Image generator</a:t>
            </a:r>
          </a:p>
        </p:txBody>
      </p:sp>
    </p:spTree>
    <p:extLst>
      <p:ext uri="{BB962C8B-B14F-4D97-AF65-F5344CB8AC3E}">
        <p14:creationId xmlns:p14="http://schemas.microsoft.com/office/powerpoint/2010/main" val="206649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9392"/>
            <a:ext cx="8229600" cy="1143000"/>
          </a:xfrm>
        </p:spPr>
        <p:txBody>
          <a:bodyPr/>
          <a:lstStyle/>
          <a:p>
            <a:r>
              <a:rPr lang="en-GB" dirty="0"/>
              <a:t>Stable diffusion</a:t>
            </a:r>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3074" name="Picture 2" descr="https://jalammar.github.io/images/stable-diffusion/stable-diffusion-diffusion-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0" y="731831"/>
            <a:ext cx="8600559" cy="44794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0AB34E5-BCAB-E966-4003-D14BF650F7D0}"/>
              </a:ext>
            </a:extLst>
          </p:cNvPr>
          <p:cNvSpPr txBox="1"/>
          <p:nvPr/>
        </p:nvSpPr>
        <p:spPr>
          <a:xfrm>
            <a:off x="4211960" y="5657671"/>
            <a:ext cx="4572000" cy="1200329"/>
          </a:xfrm>
          <a:prstGeom prst="rect">
            <a:avLst/>
          </a:prstGeom>
          <a:noFill/>
        </p:spPr>
        <p:txBody>
          <a:bodyPr wrap="square">
            <a:spAutoFit/>
          </a:bodyPr>
          <a:lstStyle/>
          <a:p>
            <a:pPr algn="l" fontAlgn="base"/>
            <a:r>
              <a:rPr lang="en-US">
                <a:solidFill>
                  <a:srgbClr val="FF0000"/>
                </a:solidFill>
                <a:latin typeface="Helvetica" panose="020B0604020202020204" pitchFamily="34" charset="0"/>
              </a:rPr>
              <a:t>G</a:t>
            </a:r>
            <a:r>
              <a:rPr lang="en-US" b="0" i="0">
                <a:solidFill>
                  <a:srgbClr val="FF0000"/>
                </a:solidFill>
                <a:effectLst/>
                <a:latin typeface="Helvetica" panose="020B0604020202020204" pitchFamily="34" charset="0"/>
              </a:rPr>
              <a:t>radually process/diffuse information in the information (latent) space.</a:t>
            </a:r>
            <a:br>
              <a:rPr lang="en-US" b="0" i="0">
                <a:solidFill>
                  <a:srgbClr val="FF0000"/>
                </a:solidFill>
                <a:effectLst/>
                <a:latin typeface="Helvetica" panose="020B0604020202020204" pitchFamily="34" charset="0"/>
              </a:rPr>
            </a:br>
            <a:r>
              <a:rPr lang="en-US" b="0" i="0">
                <a:solidFill>
                  <a:srgbClr val="FF0000"/>
                </a:solidFill>
                <a:effectLst/>
                <a:latin typeface="Helvetica" panose="020B0604020202020204" pitchFamily="34" charset="0"/>
              </a:rPr>
              <a:t>Input: text embeddings &amp; tensor up of noise.</a:t>
            </a:r>
          </a:p>
        </p:txBody>
      </p:sp>
      <p:cxnSp>
        <p:nvCxnSpPr>
          <p:cNvPr id="8" name="Straight Arrow Connector 7">
            <a:extLst>
              <a:ext uri="{FF2B5EF4-FFF2-40B4-BE49-F238E27FC236}">
                <a16:creationId xmlns:a16="http://schemas.microsoft.com/office/drawing/2014/main" xmlns="" id="{2014F2C5-D36D-B39D-58F4-9A6D8AFE3542}"/>
              </a:ext>
            </a:extLst>
          </p:cNvPr>
          <p:cNvCxnSpPr>
            <a:cxnSpLocks/>
          </p:cNvCxnSpPr>
          <p:nvPr/>
        </p:nvCxnSpPr>
        <p:spPr>
          <a:xfrm flipH="1" flipV="1">
            <a:off x="3707904" y="4149080"/>
            <a:ext cx="504055" cy="18934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5453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9392"/>
            <a:ext cx="8229600" cy="1143000"/>
          </a:xfrm>
        </p:spPr>
        <p:txBody>
          <a:bodyPr/>
          <a:lstStyle/>
          <a:p>
            <a:r>
              <a:rPr lang="en-GB" dirty="0"/>
              <a:t>Stable diffusion</a:t>
            </a:r>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3074" name="Picture 2" descr="https://jalammar.github.io/images/stable-diffusion/stable-diffusion-diffusion-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0" y="731831"/>
            <a:ext cx="8600559" cy="44794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0AB34E5-BCAB-E966-4003-D14BF650F7D0}"/>
              </a:ext>
            </a:extLst>
          </p:cNvPr>
          <p:cNvSpPr txBox="1"/>
          <p:nvPr/>
        </p:nvSpPr>
        <p:spPr>
          <a:xfrm>
            <a:off x="4211960" y="5657671"/>
            <a:ext cx="4572000" cy="923330"/>
          </a:xfrm>
          <a:prstGeom prst="rect">
            <a:avLst/>
          </a:prstGeom>
          <a:noFill/>
        </p:spPr>
        <p:txBody>
          <a:bodyPr wrap="square">
            <a:spAutoFit/>
          </a:bodyPr>
          <a:lstStyle/>
          <a:p>
            <a:pPr algn="l" fontAlgn="base"/>
            <a:r>
              <a:rPr lang="en-US" b="0" i="0">
                <a:solidFill>
                  <a:srgbClr val="FF0000"/>
                </a:solidFill>
                <a:effectLst/>
                <a:latin typeface="Helvetica" panose="020B0604020202020204" pitchFamily="34" charset="0"/>
              </a:rPr>
              <a:t>creates the final image using the processed information array from the diffusion model</a:t>
            </a:r>
          </a:p>
        </p:txBody>
      </p:sp>
      <p:cxnSp>
        <p:nvCxnSpPr>
          <p:cNvPr id="8" name="Straight Arrow Connector 7">
            <a:extLst>
              <a:ext uri="{FF2B5EF4-FFF2-40B4-BE49-F238E27FC236}">
                <a16:creationId xmlns:a16="http://schemas.microsoft.com/office/drawing/2014/main" xmlns="" id="{2014F2C5-D36D-B39D-58F4-9A6D8AFE3542}"/>
              </a:ext>
            </a:extLst>
          </p:cNvPr>
          <p:cNvCxnSpPr>
            <a:cxnSpLocks/>
          </p:cNvCxnSpPr>
          <p:nvPr/>
        </p:nvCxnSpPr>
        <p:spPr>
          <a:xfrm flipV="1">
            <a:off x="5004048" y="4149081"/>
            <a:ext cx="1800200" cy="15841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4829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6E07BF-ECBE-2346-83B4-81D91972EE8B}"/>
              </a:ext>
            </a:extLst>
          </p:cNvPr>
          <p:cNvSpPr>
            <a:spLocks noGrp="1"/>
          </p:cNvSpPr>
          <p:nvPr>
            <p:ph type="title"/>
          </p:nvPr>
        </p:nvSpPr>
        <p:spPr/>
        <p:txBody>
          <a:bodyPr/>
          <a:lstStyle/>
          <a:p>
            <a:r>
              <a:rPr lang="en-US"/>
              <a:t>Stable diffusion</a:t>
            </a:r>
          </a:p>
        </p:txBody>
      </p:sp>
      <p:sp>
        <p:nvSpPr>
          <p:cNvPr id="3" name="Content Placeholder 2">
            <a:extLst>
              <a:ext uri="{FF2B5EF4-FFF2-40B4-BE49-F238E27FC236}">
                <a16:creationId xmlns:a16="http://schemas.microsoft.com/office/drawing/2014/main" xmlns="" id="{72CA9F8F-6996-2796-41A3-CB1C3BC5FBCE}"/>
              </a:ext>
            </a:extLst>
          </p:cNvPr>
          <p:cNvSpPr>
            <a:spLocks noGrp="1"/>
          </p:cNvSpPr>
          <p:nvPr>
            <p:ph idx="1"/>
          </p:nvPr>
        </p:nvSpPr>
        <p:spPr/>
        <p:txBody>
          <a:bodyPr>
            <a:normAutofit fontScale="92500" lnSpcReduction="10000"/>
          </a:bodyPr>
          <a:lstStyle/>
          <a:p>
            <a:r>
              <a:rPr lang="en-US" dirty="0"/>
              <a:t>Diffusion	</a:t>
            </a:r>
          </a:p>
          <a:p>
            <a:pPr lvl="1"/>
            <a:r>
              <a:rPr lang="en-US" dirty="0"/>
              <a:t>Start with a random image and noise and packs into it information as dictated by the text embedding and  all the visual information the model picked up from all images the model was trained on</a:t>
            </a:r>
          </a:p>
          <a:p>
            <a:pPr lvl="1"/>
            <a:r>
              <a:rPr lang="en-US" dirty="0"/>
              <a:t>Sequential process, each step adds more information</a:t>
            </a:r>
          </a:p>
          <a:p>
            <a:r>
              <a:rPr lang="en-US" dirty="0">
                <a:hlinkClick r:id="rId2"/>
              </a:rPr>
              <a:t>https://jalammar.github.io/images/stable-diffusion/diffusion-steps-all-loop.webm</a:t>
            </a:r>
            <a:r>
              <a:rPr lang="en-US" dirty="0"/>
              <a:t> </a:t>
            </a:r>
          </a:p>
          <a:p>
            <a:r>
              <a:rPr lang="en-US" dirty="0">
                <a:hlinkClick r:id="rId3"/>
              </a:rPr>
              <a:t>https://jalammar.github.io/images/stable-diffusion/stable-diffusion-steps-2-4.webm</a:t>
            </a:r>
            <a:r>
              <a:rPr lang="en-US" dirty="0"/>
              <a:t> </a:t>
            </a:r>
          </a:p>
        </p:txBody>
      </p:sp>
    </p:spTree>
    <p:extLst>
      <p:ext uri="{BB962C8B-B14F-4D97-AF65-F5344CB8AC3E}">
        <p14:creationId xmlns:p14="http://schemas.microsoft.com/office/powerpoint/2010/main" val="3960714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Stable diffusion</a:t>
            </a:r>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4098" name="Picture 2" descr="https://jalammar.github.io/images/stable-diffusion/stable-diffusion-denoising-steps-lat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80" y="1484784"/>
            <a:ext cx="8532440" cy="446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724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Training dataset</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5122" name="Picture 2" descr="https://jalammar.github.io/images/stable-diffusion/stable-diffusion-forward-diffusion-training-exam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26" y="1517657"/>
            <a:ext cx="8430348"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82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Training dataset</a:t>
            </a:r>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sp>
        <p:nvSpPr>
          <p:cNvPr id="5" name="TextBox 4">
            <a:extLst>
              <a:ext uri="{FF2B5EF4-FFF2-40B4-BE49-F238E27FC236}">
                <a16:creationId xmlns:a16="http://schemas.microsoft.com/office/drawing/2014/main" xmlns="" id="{F4FA57DC-503C-8F91-98D4-BB3E74ED45B1}"/>
              </a:ext>
            </a:extLst>
          </p:cNvPr>
          <p:cNvSpPr txBox="1"/>
          <p:nvPr/>
        </p:nvSpPr>
        <p:spPr>
          <a:xfrm>
            <a:off x="185837" y="1440046"/>
            <a:ext cx="8507288" cy="1569660"/>
          </a:xfrm>
          <a:prstGeom prst="rect">
            <a:avLst/>
          </a:prstGeom>
          <a:noFill/>
        </p:spPr>
        <p:txBody>
          <a:bodyPr wrap="square" rtlCol="0">
            <a:spAutoFit/>
          </a:bodyPr>
          <a:lstStyle/>
          <a:p>
            <a:r>
              <a:rPr lang="en-US" sz="2400"/>
              <a:t>Supervised flavor:</a:t>
            </a:r>
          </a:p>
          <a:p>
            <a:r>
              <a:rPr lang="en-US" sz="2400"/>
              <a:t>- </a:t>
            </a:r>
            <a:r>
              <a:rPr lang="en-US" sz="2400" b="1"/>
              <a:t>Input</a:t>
            </a:r>
            <a:r>
              <a:rPr lang="en-US" sz="2400"/>
              <a:t>: noisy image</a:t>
            </a:r>
          </a:p>
          <a:p>
            <a:r>
              <a:rPr lang="en-US" sz="2400"/>
              <a:t>- </a:t>
            </a:r>
            <a:r>
              <a:rPr lang="en-US" sz="2400" b="1"/>
              <a:t>Label</a:t>
            </a:r>
            <a:r>
              <a:rPr lang="en-US" sz="2400"/>
              <a:t>: amount of noise</a:t>
            </a:r>
          </a:p>
          <a:p>
            <a:r>
              <a:rPr lang="en-US" sz="2400"/>
              <a:t>Train a UNet to predict this noise amount </a:t>
            </a:r>
          </a:p>
        </p:txBody>
      </p:sp>
      <p:pic>
        <p:nvPicPr>
          <p:cNvPr id="6" name="Picture 2">
            <a:extLst>
              <a:ext uri="{FF2B5EF4-FFF2-40B4-BE49-F238E27FC236}">
                <a16:creationId xmlns:a16="http://schemas.microsoft.com/office/drawing/2014/main" xmlns="" id="{505DA773-04E8-DA59-0419-195FB9CF9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738" y="3009706"/>
            <a:ext cx="6034523" cy="346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0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Training</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3074" name="Picture 2">
            <a:extLst>
              <a:ext uri="{FF2B5EF4-FFF2-40B4-BE49-F238E27FC236}">
                <a16:creationId xmlns:a16="http://schemas.microsoft.com/office/drawing/2014/main" xmlns="" id="{B7197F54-1612-B5DE-E86B-B999FB66C8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84" y="1438312"/>
            <a:ext cx="8460432" cy="481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733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Reverse diffusion</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6146" name="Picture 2" descr="https://jalammar.github.io/images/stable-diffusion/stable-diffusion-image-generation-v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954" y="1521464"/>
            <a:ext cx="8988317" cy="49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9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CLIP</a:t>
            </a:r>
          </a:p>
        </p:txBody>
      </p:sp>
      <p:sp>
        <p:nvSpPr>
          <p:cNvPr id="5" name="Subtitle 4"/>
          <p:cNvSpPr>
            <a:spLocks noGrp="1"/>
          </p:cNvSpPr>
          <p:nvPr>
            <p:ph type="subTitle" idx="1"/>
          </p:nvPr>
        </p:nvSpPr>
        <p:spPr/>
        <p:txBody>
          <a:bodyPr/>
          <a:lstStyle/>
          <a:p>
            <a:r>
              <a:rPr lang="en-GB"/>
              <a:t>Learning Transferable Visual Models From Natural Language Supervision</a:t>
            </a:r>
          </a:p>
        </p:txBody>
      </p:sp>
    </p:spTree>
    <p:extLst>
      <p:ext uri="{BB962C8B-B14F-4D97-AF65-F5344CB8AC3E}">
        <p14:creationId xmlns:p14="http://schemas.microsoft.com/office/powerpoint/2010/main" val="1353796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Overall flow</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4098" name="Picture 2">
            <a:extLst>
              <a:ext uri="{FF2B5EF4-FFF2-40B4-BE49-F238E27FC236}">
                <a16:creationId xmlns:a16="http://schemas.microsoft.com/office/drawing/2014/main" xmlns="" id="{809A7821-FE43-62B2-EF5C-3119BE46D0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44" y="1578369"/>
            <a:ext cx="7894712" cy="445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27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Stable diffusion</a:t>
            </a:r>
            <a:br>
              <a:rPr lang="en-GB"/>
            </a:br>
            <a:r>
              <a:rPr lang="en-GB"/>
              <a:t>Overall flow</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3485249" cy="230832"/>
          </a:xfrm>
          <a:prstGeom prst="rect">
            <a:avLst/>
          </a:prstGeom>
          <a:noFill/>
        </p:spPr>
        <p:txBody>
          <a:bodyPr wrap="none" rtlCol="0">
            <a:spAutoFit/>
          </a:bodyPr>
          <a:lstStyle/>
          <a:p>
            <a:r>
              <a:rPr lang="en-GB" sz="900" dirty="0"/>
              <a:t>Image source: </a:t>
            </a:r>
            <a:r>
              <a:rPr lang="en-GB" sz="900" dirty="0">
                <a:hlinkClick r:id="rId2"/>
              </a:rPr>
              <a:t>https://jalammar.github.io/illustrated-stable-diffusion/</a:t>
            </a:r>
            <a:r>
              <a:rPr lang="en-GB" sz="900" dirty="0"/>
              <a:t> </a:t>
            </a:r>
          </a:p>
        </p:txBody>
      </p:sp>
      <p:pic>
        <p:nvPicPr>
          <p:cNvPr id="5122" name="Picture 2">
            <a:extLst>
              <a:ext uri="{FF2B5EF4-FFF2-40B4-BE49-F238E27FC236}">
                <a16:creationId xmlns:a16="http://schemas.microsoft.com/office/drawing/2014/main" xmlns="" id="{54B8B5F2-FFF1-3DCF-38A9-FED6B44B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36" y="1840995"/>
            <a:ext cx="8658328" cy="378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884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Stable diffusion</a:t>
            </a:r>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0" y="6568752"/>
            <a:ext cx="2646878" cy="230832"/>
          </a:xfrm>
          <a:prstGeom prst="rect">
            <a:avLst/>
          </a:prstGeom>
          <a:noFill/>
        </p:spPr>
        <p:txBody>
          <a:bodyPr wrap="none" rtlCol="0">
            <a:spAutoFit/>
          </a:bodyPr>
          <a:lstStyle/>
          <a:p>
            <a:r>
              <a:rPr lang="en-GB" sz="900" dirty="0"/>
              <a:t>Image source: </a:t>
            </a:r>
            <a:r>
              <a:rPr lang="en-GB" sz="900" dirty="0">
                <a:hlinkClick r:id="rId2"/>
              </a:rPr>
              <a:t>https://arxiv.org/pdf/2112.10752.pdf</a:t>
            </a:r>
            <a:r>
              <a:rPr lang="en-GB" sz="900" dirty="0"/>
              <a:t>  </a:t>
            </a:r>
          </a:p>
        </p:txBody>
      </p:sp>
      <p:pic>
        <p:nvPicPr>
          <p:cNvPr id="7170" name="Picture 2" descr="https://jalammar.github.io/images/stable-diffusion/article-Figure3-1-1536x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52091"/>
            <a:ext cx="8708999" cy="432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1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81DEAC-3DC3-323F-56B4-1A2E97835A77}"/>
              </a:ext>
            </a:extLst>
          </p:cNvPr>
          <p:cNvSpPr>
            <a:spLocks noGrp="1"/>
          </p:cNvSpPr>
          <p:nvPr>
            <p:ph type="title"/>
          </p:nvPr>
        </p:nvSpPr>
        <p:spPr/>
        <p:txBody>
          <a:bodyPr/>
          <a:lstStyle/>
          <a:p>
            <a:r>
              <a:rPr lang="en-US"/>
              <a:t>Stable diffusion</a:t>
            </a:r>
          </a:p>
        </p:txBody>
      </p:sp>
      <p:sp>
        <p:nvSpPr>
          <p:cNvPr id="3" name="Content Placeholder 2">
            <a:extLst>
              <a:ext uri="{FF2B5EF4-FFF2-40B4-BE49-F238E27FC236}">
                <a16:creationId xmlns:a16="http://schemas.microsoft.com/office/drawing/2014/main" xmlns="" id="{026680D9-C05A-2245-5A9E-3BE7370DBBEE}"/>
              </a:ext>
            </a:extLst>
          </p:cNvPr>
          <p:cNvSpPr>
            <a:spLocks noGrp="1"/>
          </p:cNvSpPr>
          <p:nvPr>
            <p:ph idx="1"/>
          </p:nvPr>
        </p:nvSpPr>
        <p:spPr/>
        <p:txBody>
          <a:bodyPr/>
          <a:lstStyle/>
          <a:p>
            <a:pPr marL="0" indent="0">
              <a:buNone/>
            </a:pPr>
            <a:r>
              <a:rPr lang="en-US"/>
              <a:t>LAION dataset</a:t>
            </a:r>
          </a:p>
          <a:p>
            <a:r>
              <a:rPr lang="en-US"/>
              <a:t>400M English (image, text) pairs</a:t>
            </a:r>
          </a:p>
        </p:txBody>
      </p:sp>
      <p:pic>
        <p:nvPicPr>
          <p:cNvPr id="6146" name="Picture 2">
            <a:extLst>
              <a:ext uri="{FF2B5EF4-FFF2-40B4-BE49-F238E27FC236}">
                <a16:creationId xmlns:a16="http://schemas.microsoft.com/office/drawing/2014/main" xmlns="" id="{6044E151-76A8-1B41-CE5B-3EC273E05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079" y="2826342"/>
            <a:ext cx="5009842" cy="37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83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Deep fake detection</a:t>
            </a:r>
          </a:p>
        </p:txBody>
      </p:sp>
      <p:sp>
        <p:nvSpPr>
          <p:cNvPr id="3" name="Content Placeholder 2"/>
          <p:cNvSpPr>
            <a:spLocks noGrp="1"/>
          </p:cNvSpPr>
          <p:nvPr>
            <p:ph type="subTitle" idx="1"/>
          </p:nvPr>
        </p:nvSpPr>
        <p:spPr/>
        <p:txBody>
          <a:bodyPr/>
          <a:lstStyle/>
          <a:p>
            <a:pPr marL="0" indent="0">
              <a:buNone/>
            </a:pPr>
            <a:r>
              <a:rPr lang="en-GB" dirty="0">
                <a:hlinkClick r:id="rId2"/>
              </a:rPr>
              <a:t>https://www.youtube.com/watch?v=poSd2CyDpyA</a:t>
            </a:r>
            <a:r>
              <a:rPr lang="en-GB" dirty="0"/>
              <a:t> </a:t>
            </a:r>
          </a:p>
        </p:txBody>
      </p:sp>
    </p:spTree>
    <p:extLst>
      <p:ext uri="{BB962C8B-B14F-4D97-AF65-F5344CB8AC3E}">
        <p14:creationId xmlns:p14="http://schemas.microsoft.com/office/powerpoint/2010/main" val="3602842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THE END </a:t>
            </a:r>
            <a:r>
              <a:rPr lang="en-GB" dirty="0" smtClean="0">
                <a:sym typeface="Wingdings" pitchFamily="2" charset="2"/>
              </a:rPr>
              <a:t></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9228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527" y="87213"/>
            <a:ext cx="7886700" cy="1325563"/>
          </a:xfrm>
        </p:spPr>
        <p:txBody>
          <a:bodyPr/>
          <a:lstStyle/>
          <a:p>
            <a:r>
              <a:rPr lang="en-GB" dirty="0"/>
              <a:t>CLIP</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01" y="1412776"/>
            <a:ext cx="4582726" cy="218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10" y="1624126"/>
            <a:ext cx="4001100" cy="1844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058" y="3933056"/>
            <a:ext cx="4244819" cy="191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689" y="4184617"/>
            <a:ext cx="3721253" cy="164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06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a:t>Learning Transferable Visual Models From Natural Language Supervision</a:t>
            </a:r>
          </a:p>
        </p:txBody>
      </p:sp>
      <p:sp>
        <p:nvSpPr>
          <p:cNvPr id="5" name="Subtitle 4"/>
          <p:cNvSpPr>
            <a:spLocks noGrp="1"/>
          </p:cNvSpPr>
          <p:nvPr>
            <p:ph type="subTitle" idx="1"/>
          </p:nvPr>
        </p:nvSpPr>
        <p:spPr/>
        <p:txBody>
          <a:bodyPr/>
          <a:lstStyle/>
          <a:p>
            <a:r>
              <a:rPr lang="en-GB" dirty="0"/>
              <a:t>CLIP</a:t>
            </a:r>
          </a:p>
        </p:txBody>
      </p:sp>
      <p:sp>
        <p:nvSpPr>
          <p:cNvPr id="6" name="Rectangle 5"/>
          <p:cNvSpPr/>
          <p:nvPr/>
        </p:nvSpPr>
        <p:spPr>
          <a:xfrm>
            <a:off x="251520" y="6237312"/>
            <a:ext cx="3734805" cy="369332"/>
          </a:xfrm>
          <a:prstGeom prst="rect">
            <a:avLst/>
          </a:prstGeom>
        </p:spPr>
        <p:txBody>
          <a:bodyPr wrap="none">
            <a:spAutoFit/>
          </a:bodyPr>
          <a:lstStyle/>
          <a:p>
            <a:r>
              <a:rPr lang="en-GB" dirty="0">
                <a:hlinkClick r:id="rId2"/>
              </a:rPr>
              <a:t>https://arxiv.org/pdf/2103.00020.pdf</a:t>
            </a:r>
            <a:r>
              <a:rPr lang="en-GB" dirty="0"/>
              <a:t> </a:t>
            </a:r>
          </a:p>
        </p:txBody>
      </p:sp>
    </p:spTree>
    <p:extLst>
      <p:ext uri="{BB962C8B-B14F-4D97-AF65-F5344CB8AC3E}">
        <p14:creationId xmlns:p14="http://schemas.microsoft.com/office/powerpoint/2010/main" val="285873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7EE5F1-A0EF-1655-1FF9-8274DC502CCE}"/>
              </a:ext>
            </a:extLst>
          </p:cNvPr>
          <p:cNvSpPr>
            <a:spLocks noGrp="1"/>
          </p:cNvSpPr>
          <p:nvPr>
            <p:ph type="title"/>
          </p:nvPr>
        </p:nvSpPr>
        <p:spPr/>
        <p:txBody>
          <a:bodyPr/>
          <a:lstStyle/>
          <a:p>
            <a:pPr algn="l"/>
            <a:r>
              <a:rPr lang="en-US"/>
              <a:t>CLIP</a:t>
            </a:r>
          </a:p>
        </p:txBody>
      </p:sp>
      <p:sp>
        <p:nvSpPr>
          <p:cNvPr id="3" name="Content Placeholder 2">
            <a:extLst>
              <a:ext uri="{FF2B5EF4-FFF2-40B4-BE49-F238E27FC236}">
                <a16:creationId xmlns:a16="http://schemas.microsoft.com/office/drawing/2014/main" xmlns="" id="{45B39C14-BB6D-EDED-96FE-380BDBDB737E}"/>
              </a:ext>
            </a:extLst>
          </p:cNvPr>
          <p:cNvSpPr>
            <a:spLocks noGrp="1"/>
          </p:cNvSpPr>
          <p:nvPr>
            <p:ph idx="1"/>
          </p:nvPr>
        </p:nvSpPr>
        <p:spPr/>
        <p:txBody>
          <a:bodyPr>
            <a:normAutofit fontScale="92500" lnSpcReduction="10000"/>
          </a:bodyPr>
          <a:lstStyle/>
          <a:p>
            <a:r>
              <a:rPr lang="en-US" dirty="0">
                <a:latin typeface="+mj-lt"/>
              </a:rPr>
              <a:t>Uses a contrastive loss to unify text and images together</a:t>
            </a:r>
          </a:p>
          <a:p>
            <a:r>
              <a:rPr lang="en-US" dirty="0">
                <a:latin typeface="+mj-lt"/>
              </a:rPr>
              <a:t>During pre-training, align images with textual descriptor</a:t>
            </a:r>
          </a:p>
          <a:p>
            <a:r>
              <a:rPr lang="en-US" b="1" dirty="0">
                <a:latin typeface="+mj-lt"/>
              </a:rPr>
              <a:t>Zero-shot image classification</a:t>
            </a:r>
          </a:p>
          <a:p>
            <a:pPr lvl="1"/>
            <a:r>
              <a:rPr lang="en-US" b="0" i="0" dirty="0">
                <a:solidFill>
                  <a:srgbClr val="202124"/>
                </a:solidFill>
                <a:effectLst/>
                <a:latin typeface="+mj-lt"/>
              </a:rPr>
              <a:t>Trained on 400 million image-text pairs from the internet. </a:t>
            </a:r>
          </a:p>
          <a:p>
            <a:pPr lvl="1"/>
            <a:r>
              <a:rPr lang="en-US" b="0" i="0" dirty="0">
                <a:solidFill>
                  <a:srgbClr val="202124"/>
                </a:solidFill>
                <a:effectLst/>
                <a:latin typeface="+mj-lt"/>
              </a:rPr>
              <a:t>CLIP was trained on 256 V100 GPUs for two weeks (AWS </a:t>
            </a:r>
            <a:r>
              <a:rPr lang="en-US" b="0" i="0" dirty="0" err="1">
                <a:solidFill>
                  <a:srgbClr val="202124"/>
                </a:solidFill>
                <a:effectLst/>
                <a:latin typeface="+mj-lt"/>
              </a:rPr>
              <a:t>Sagemaker</a:t>
            </a:r>
            <a:r>
              <a:rPr lang="en-US" b="0" i="0" dirty="0">
                <a:solidFill>
                  <a:srgbClr val="202124"/>
                </a:solidFill>
                <a:effectLst/>
                <a:latin typeface="+mj-lt"/>
              </a:rPr>
              <a:t> ~</a:t>
            </a:r>
            <a:r>
              <a:rPr lang="en-US" b="0" i="0" dirty="0" smtClean="0">
                <a:solidFill>
                  <a:srgbClr val="202124"/>
                </a:solidFill>
                <a:effectLst/>
                <a:latin typeface="+mj-lt"/>
              </a:rPr>
              <a:t>200k $)</a:t>
            </a:r>
            <a:endParaRPr lang="en-US" b="0" i="0" dirty="0">
              <a:solidFill>
                <a:srgbClr val="202124"/>
              </a:solidFill>
              <a:effectLst/>
              <a:latin typeface="+mj-lt"/>
            </a:endParaRPr>
          </a:p>
          <a:p>
            <a:pPr lvl="1"/>
            <a:r>
              <a:rPr lang="en-US" b="0" i="0" dirty="0">
                <a:solidFill>
                  <a:srgbClr val="202124"/>
                </a:solidFill>
                <a:effectLst/>
                <a:latin typeface="+mj-lt"/>
              </a:rPr>
              <a:t>The batch size for the input is 32768.</a:t>
            </a:r>
            <a:endParaRPr lang="en-US" b="1" dirty="0">
              <a:latin typeface="+mj-lt"/>
            </a:endParaRPr>
          </a:p>
          <a:p>
            <a:endParaRPr lang="en-US" dirty="0"/>
          </a:p>
        </p:txBody>
      </p:sp>
    </p:spTree>
    <p:extLst>
      <p:ext uri="{BB962C8B-B14F-4D97-AF65-F5344CB8AC3E}">
        <p14:creationId xmlns:p14="http://schemas.microsoft.com/office/powerpoint/2010/main" val="155211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D2E817-3A9D-5130-5A0F-FFEE96960C3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xmlns="" id="{0A2338C8-6B0C-DEB7-9BF0-3BFA4F656A9D}"/>
              </a:ext>
            </a:extLst>
          </p:cNvPr>
          <p:cNvPicPr>
            <a:picLocks noChangeAspect="1"/>
          </p:cNvPicPr>
          <p:nvPr/>
        </p:nvPicPr>
        <p:blipFill>
          <a:blip r:embed="rId2"/>
          <a:stretch>
            <a:fillRect/>
          </a:stretch>
        </p:blipFill>
        <p:spPr>
          <a:xfrm>
            <a:off x="1043608" y="476672"/>
            <a:ext cx="7361558" cy="5570703"/>
          </a:xfrm>
          <a:prstGeom prst="rect">
            <a:avLst/>
          </a:prstGeom>
        </p:spPr>
      </p:pic>
    </p:spTree>
    <p:extLst>
      <p:ext uri="{BB962C8B-B14F-4D97-AF65-F5344CB8AC3E}">
        <p14:creationId xmlns:p14="http://schemas.microsoft.com/office/powerpoint/2010/main" val="649571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EBF59EB4D2924581C40B3094EF518B" ma:contentTypeVersion="4" ma:contentTypeDescription="Create a new document." ma:contentTypeScope="" ma:versionID="bef87cd28674b57dc98e9eed4d8ea314">
  <xsd:schema xmlns:xsd="http://www.w3.org/2001/XMLSchema" xmlns:xs="http://www.w3.org/2001/XMLSchema" xmlns:p="http://schemas.microsoft.com/office/2006/metadata/properties" xmlns:ns2="16638b3b-f58c-4310-89a4-424100c27dbc" targetNamespace="http://schemas.microsoft.com/office/2006/metadata/properties" ma:root="true" ma:fieldsID="47ac6d4800322f9a1cc9a270c2fd56dd" ns2:_="">
    <xsd:import namespace="16638b3b-f58c-4310-89a4-424100c27d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38b3b-f58c-4310-89a4-424100c27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0A9362-252F-4B88-A2D4-139D0CD6FE21}"/>
</file>

<file path=customXml/itemProps2.xml><?xml version="1.0" encoding="utf-8"?>
<ds:datastoreItem xmlns:ds="http://schemas.openxmlformats.org/officeDocument/2006/customXml" ds:itemID="{A1D10B10-E35A-4447-B31B-6FBB854E0588}">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003519e6-1151-47e3-af62-b6c7058ddb98"/>
    <ds:schemaRef ds:uri="http://www.w3.org/XML/1998/namespace"/>
    <ds:schemaRef ds:uri="91ca9128-19ad-4f09-823b-7161270bfe44"/>
    <ds:schemaRef ds:uri="f0a105fb-6ec1-46f4-b0d3-e2f65a418c3b"/>
  </ds:schemaRefs>
</ds:datastoreItem>
</file>

<file path=customXml/itemProps3.xml><?xml version="1.0" encoding="utf-8"?>
<ds:datastoreItem xmlns:ds="http://schemas.openxmlformats.org/officeDocument/2006/customXml" ds:itemID="{2FE37C68-4329-4604-A33B-5D11DC996C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4404</TotalTime>
  <Words>1114</Words>
  <Application>Microsoft Office PowerPoint</Application>
  <PresentationFormat>On-screen Show (4:3)</PresentationFormat>
  <Paragraphs>180</Paragraphs>
  <Slides>55</Slides>
  <Notes>0</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Office Theme</vt:lpstr>
      <vt:lpstr>20_Office Theme</vt:lpstr>
      <vt:lpstr>Computer Vision and Deep Learning</vt:lpstr>
      <vt:lpstr>Final exam</vt:lpstr>
      <vt:lpstr>EEML summer school</vt:lpstr>
      <vt:lpstr>Foundation models</vt:lpstr>
      <vt:lpstr>CLIP</vt:lpstr>
      <vt:lpstr>CLIP</vt:lpstr>
      <vt:lpstr>Learning Transferable Visual Models From Natural Language Supervision</vt:lpstr>
      <vt:lpstr>CLIP</vt:lpstr>
      <vt:lpstr>PowerPoint Presentation</vt:lpstr>
      <vt:lpstr>CLIP</vt:lpstr>
      <vt:lpstr>CLIP </vt:lpstr>
      <vt:lpstr>CLIP </vt:lpstr>
      <vt:lpstr>CLIP</vt:lpstr>
      <vt:lpstr>CLIP limitations</vt:lpstr>
      <vt:lpstr>SAM: Segment Anything</vt:lpstr>
      <vt:lpstr>SAM</vt:lpstr>
      <vt:lpstr>SAM Task</vt:lpstr>
      <vt:lpstr>SAM Model</vt:lpstr>
      <vt:lpstr>SAM Dataset</vt:lpstr>
      <vt:lpstr>SA-1B dataset annotation</vt:lpstr>
      <vt:lpstr>SA-1B dataset features</vt:lpstr>
      <vt:lpstr>SAM Architecture breakdown</vt:lpstr>
      <vt:lpstr>SAM Architecture breakdown</vt:lpstr>
      <vt:lpstr>SAM Architecture breakdown</vt:lpstr>
      <vt:lpstr>SAM Architecture breakdown – Mask encoder</vt:lpstr>
      <vt:lpstr>SAM Architecture breakdown</vt:lpstr>
      <vt:lpstr>SAM Architecture breakdown</vt:lpstr>
      <vt:lpstr>SAM Architecture breakdown – Mask encoder</vt:lpstr>
      <vt:lpstr>SAM Architecture breakdown – Mask encoder</vt:lpstr>
      <vt:lpstr>SAM Resolving ambiguity</vt:lpstr>
      <vt:lpstr>SAM</vt:lpstr>
      <vt:lpstr>Interactive training Round 1</vt:lpstr>
      <vt:lpstr>Interactive training Round 1</vt:lpstr>
      <vt:lpstr>Interactive training Round 1</vt:lpstr>
      <vt:lpstr>Interactive training</vt:lpstr>
      <vt:lpstr>Interacting training Round 2…</vt:lpstr>
      <vt:lpstr>Interactive training</vt:lpstr>
      <vt:lpstr>STABLE DIFUSSION</vt:lpstr>
      <vt:lpstr>Stable diffusion</vt:lpstr>
      <vt:lpstr>Stable diffusion</vt:lpstr>
      <vt:lpstr>Stable diffusion</vt:lpstr>
      <vt:lpstr>Stable diffusion</vt:lpstr>
      <vt:lpstr>Stable diffusion</vt:lpstr>
      <vt:lpstr>Stable diffusion</vt:lpstr>
      <vt:lpstr>Stable diffusion</vt:lpstr>
      <vt:lpstr>Stable diffusion Training dataset</vt:lpstr>
      <vt:lpstr>Stable diffusion Training dataset</vt:lpstr>
      <vt:lpstr>Stable diffusion Training</vt:lpstr>
      <vt:lpstr>Stable diffusion Reverse diffusion</vt:lpstr>
      <vt:lpstr>Stable diffusion Overall flow</vt:lpstr>
      <vt:lpstr>Stable diffusion Overall flow</vt:lpstr>
      <vt:lpstr>Stable diffusion</vt:lpstr>
      <vt:lpstr>Stable diffusion</vt:lpstr>
      <vt:lpstr>Deep fake detection</vt:lpstr>
      <vt:lpstr>THE END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Deep Learning</dc:title>
  <dc:creator>diana</dc:creator>
  <cp:lastModifiedBy>diana</cp:lastModifiedBy>
  <cp:revision>286</cp:revision>
  <dcterms:created xsi:type="dcterms:W3CDTF">2021-01-09T18:38:52Z</dcterms:created>
  <dcterms:modified xsi:type="dcterms:W3CDTF">2024-01-14T12:54:56Z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0x01010073EBF59EB4D2924581C40B3094EF518B</vt:lpwstr>
  </property>
</Properties>
</file>